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8" r:id="rId3"/>
    <p:sldId id="299" r:id="rId4"/>
    <p:sldId id="316" r:id="rId5"/>
    <p:sldId id="317" r:id="rId6"/>
    <p:sldId id="318" r:id="rId7"/>
    <p:sldId id="319" r:id="rId8"/>
    <p:sldId id="320" r:id="rId9"/>
    <p:sldId id="304" r:id="rId10"/>
    <p:sldId id="314" r:id="rId11"/>
    <p:sldId id="305" r:id="rId12"/>
    <p:sldId id="315" r:id="rId13"/>
    <p:sldId id="321" r:id="rId14"/>
    <p:sldId id="322" r:id="rId15"/>
    <p:sldId id="323" r:id="rId16"/>
    <p:sldId id="324" r:id="rId17"/>
    <p:sldId id="325" r:id="rId18"/>
    <p:sldId id="326" r:id="rId19"/>
    <p:sldId id="259" r:id="rId20"/>
    <p:sldId id="294" r:id="rId21"/>
    <p:sldId id="261" r:id="rId22"/>
    <p:sldId id="296" r:id="rId23"/>
    <p:sldId id="297" r:id="rId24"/>
    <p:sldId id="260" r:id="rId25"/>
    <p:sldId id="298" r:id="rId26"/>
    <p:sldId id="262" r:id="rId27"/>
    <p:sldId id="263" r:id="rId28"/>
    <p:sldId id="264" r:id="rId29"/>
    <p:sldId id="265" r:id="rId30"/>
    <p:sldId id="266" r:id="rId31"/>
    <p:sldId id="267" r:id="rId32"/>
    <p:sldId id="269" r:id="rId33"/>
    <p:sldId id="270" r:id="rId34"/>
    <p:sldId id="271" r:id="rId35"/>
    <p:sldId id="306" r:id="rId36"/>
    <p:sldId id="334" r:id="rId37"/>
    <p:sldId id="335" r:id="rId38"/>
    <p:sldId id="336" r:id="rId39"/>
    <p:sldId id="337" r:id="rId40"/>
    <p:sldId id="338" r:id="rId41"/>
    <p:sldId id="339" r:id="rId42"/>
    <p:sldId id="340" r:id="rId43"/>
    <p:sldId id="341" r:id="rId44"/>
    <p:sldId id="302" r:id="rId45"/>
    <p:sldId id="327" r:id="rId46"/>
    <p:sldId id="343" r:id="rId47"/>
    <p:sldId id="307" r:id="rId48"/>
    <p:sldId id="308" r:id="rId49"/>
    <p:sldId id="309" r:id="rId50"/>
    <p:sldId id="342" r:id="rId51"/>
    <p:sldId id="310" r:id="rId52"/>
    <p:sldId id="311" r:id="rId53"/>
    <p:sldId id="312" r:id="rId54"/>
    <p:sldId id="313" r:id="rId55"/>
    <p:sldId id="277" r:id="rId56"/>
    <p:sldId id="278" r:id="rId57"/>
    <p:sldId id="279" r:id="rId58"/>
    <p:sldId id="283" r:id="rId59"/>
    <p:sldId id="284" r:id="rId60"/>
    <p:sldId id="285" r:id="rId61"/>
    <p:sldId id="286" r:id="rId62"/>
    <p:sldId id="287" r:id="rId63"/>
    <p:sldId id="288" r:id="rId64"/>
    <p:sldId id="328" r:id="rId65"/>
    <p:sldId id="329" r:id="rId66"/>
    <p:sldId id="330" r:id="rId67"/>
    <p:sldId id="331" r:id="rId68"/>
    <p:sldId id="332" r:id="rId69"/>
    <p:sldId id="333" r:id="rId70"/>
    <p:sldId id="289"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909" autoAdjust="0"/>
  </p:normalViewPr>
  <p:slideViewPr>
    <p:cSldViewPr snapToGrid="0">
      <p:cViewPr varScale="1">
        <p:scale>
          <a:sx n="66" d="100"/>
          <a:sy n="66" d="100"/>
        </p:scale>
        <p:origin x="-876" y="-102"/>
      </p:cViewPr>
      <p:guideLst>
        <p:guide orient="horz" pos="2160"/>
        <p:guide pos="3840"/>
      </p:guideLst>
    </p:cSldViewPr>
  </p:slideViewPr>
  <p:notesTextViewPr>
    <p:cViewPr>
      <p:scale>
        <a:sx n="1" d="1"/>
        <a:sy n="1" d="1"/>
      </p:scale>
      <p:origin x="0" y="0"/>
    </p:cViewPr>
  </p:notesTextViewPr>
  <p:sorterViewPr>
    <p:cViewPr>
      <p:scale>
        <a:sx n="100" d="100"/>
        <a:sy n="100" d="100"/>
      </p:scale>
      <p:origin x="0" y="-1224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76F58-D1F6-437B-83D4-F06886EAE7D4}" type="datetimeFigureOut">
              <a:rPr lang="en-US" smtClean="0"/>
              <a:pPr/>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2909F-E3F6-417E-AD08-6D6D9A9BCD98}" type="slidenum">
              <a:rPr lang="en-US" smtClean="0"/>
              <a:pPr/>
              <a:t>‹#›</a:t>
            </a:fld>
            <a:endParaRPr lang="en-US"/>
          </a:p>
        </p:txBody>
      </p:sp>
    </p:spTree>
    <p:extLst>
      <p:ext uri="{BB962C8B-B14F-4D97-AF65-F5344CB8AC3E}">
        <p14:creationId xmlns:p14="http://schemas.microsoft.com/office/powerpoint/2010/main" xmlns="" val="418717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Waterfall_mode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Information_system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2909F-E3F6-417E-AD08-6D6D9A9BCD98}" type="slidenum">
              <a:rPr lang="en-US" smtClean="0"/>
              <a:pPr/>
              <a:t>1</a:t>
            </a:fld>
            <a:endParaRPr lang="en-US"/>
          </a:p>
        </p:txBody>
      </p:sp>
    </p:spTree>
    <p:extLst>
      <p:ext uri="{BB962C8B-B14F-4D97-AF65-F5344CB8AC3E}">
        <p14:creationId xmlns:p14="http://schemas.microsoft.com/office/powerpoint/2010/main" xmlns="" val="413274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Figure is an attempt to model the situation described above. Although it is incorrect in that it requires both hardware specification and data structure design to be completed before either an order may be placed or software coding may commence. </a:t>
            </a:r>
            <a:endParaRPr lang="en-US" sz="1200"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49</a:t>
            </a:fld>
            <a:endParaRPr lang="en-US"/>
          </a:p>
        </p:txBody>
      </p:sp>
    </p:spTree>
    <p:extLst>
      <p:ext uri="{BB962C8B-B14F-4D97-AF65-F5344CB8AC3E}">
        <p14:creationId xmlns:p14="http://schemas.microsoft.com/office/powerpoint/2010/main" xmlns="" val="283233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53</a:t>
            </a:fld>
            <a:endParaRPr lang="en-US"/>
          </a:p>
        </p:txBody>
      </p:sp>
    </p:spTree>
    <p:extLst>
      <p:ext uri="{BB962C8B-B14F-4D97-AF65-F5344CB8AC3E}">
        <p14:creationId xmlns:p14="http://schemas.microsoft.com/office/powerpoint/2010/main" xmlns="" val="1746514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just"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US" sz="2500" b="1" i="0" u="none" strike="noStrike" kern="1200" cap="none" spc="0" normalizeH="0" baseline="0" noProof="0" dirty="0" smtClean="0">
                <a:ln>
                  <a:noFill/>
                </a:ln>
                <a:solidFill>
                  <a:srgbClr val="FF0000"/>
                </a:solidFill>
                <a:effectLst/>
                <a:uLnTx/>
                <a:uFillTx/>
                <a:latin typeface="Rockwell" panose="02060603020205020403"/>
                <a:ea typeface="+mn-ea"/>
                <a:cs typeface="+mn-cs"/>
              </a:rPr>
              <a:t>LEADS=NEGATIVE LAGS</a:t>
            </a:r>
          </a:p>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54</a:t>
            </a:fld>
            <a:endParaRPr lang="en-US"/>
          </a:p>
        </p:txBody>
      </p:sp>
    </p:spTree>
    <p:extLst>
      <p:ext uri="{BB962C8B-B14F-4D97-AF65-F5344CB8AC3E}">
        <p14:creationId xmlns:p14="http://schemas.microsoft.com/office/powerpoint/2010/main" xmlns="" val="156868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100000"/>
              </a:spcBef>
            </a:pPr>
            <a:r>
              <a:rPr lang="en-US" sz="2800" dirty="0" smtClean="0"/>
              <a:t>You typically create milestone by entering tasks that have a zero duration, or you can mark any task as a milestone.</a:t>
            </a:r>
          </a:p>
          <a:p>
            <a:pPr lvl="1"/>
            <a:endParaRPr lang="en-US" sz="2800" dirty="0" smtClean="0"/>
          </a:p>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57</a:t>
            </a:fld>
            <a:endParaRPr lang="en-US"/>
          </a:p>
        </p:txBody>
      </p:sp>
    </p:spTree>
    <p:extLst>
      <p:ext uri="{BB962C8B-B14F-4D97-AF65-F5344CB8AC3E}">
        <p14:creationId xmlns:p14="http://schemas.microsoft.com/office/powerpoint/2010/main" xmlns="" val="1681642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66</a:t>
            </a:fld>
            <a:endParaRPr lang="en-US"/>
          </a:p>
        </p:txBody>
      </p:sp>
    </p:spTree>
    <p:extLst>
      <p:ext uri="{BB962C8B-B14F-4D97-AF65-F5344CB8AC3E}">
        <p14:creationId xmlns:p14="http://schemas.microsoft.com/office/powerpoint/2010/main" xmlns="" val="331561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2909F-E3F6-417E-AD08-6D6D9A9BCD98}" type="slidenum">
              <a:rPr lang="en-US" smtClean="0"/>
              <a:pPr/>
              <a:t>2</a:t>
            </a:fld>
            <a:endParaRPr lang="en-US"/>
          </a:p>
        </p:txBody>
      </p:sp>
    </p:spTree>
    <p:extLst>
      <p:ext uri="{BB962C8B-B14F-4D97-AF65-F5344CB8AC3E}">
        <p14:creationId xmlns:p14="http://schemas.microsoft.com/office/powerpoint/2010/main" xmlns="" val="319068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WhenpreparingaWBS,</a:t>
            </a:r>
            <a:r>
              <a:rPr lang="en-US" sz="1200" b="1" i="0" u="none" strike="noStrike" kern="1200" baseline="0" dirty="0" smtClean="0">
                <a:solidFill>
                  <a:schemeClr val="tx1"/>
                </a:solidFill>
                <a:latin typeface="+mn-lt"/>
                <a:ea typeface="+mn-ea"/>
                <a:cs typeface="+mn-cs"/>
              </a:rPr>
              <a:t>considerationmustbegiventothefinallevel</a:t>
            </a:r>
            <a:r>
              <a:rPr lang="en-US" sz="1200" b="0" i="0" u="none" strike="noStrike" kern="1200" baseline="0" dirty="0" smtClean="0">
                <a:solidFill>
                  <a:schemeClr val="tx1"/>
                </a:solidFill>
                <a:latin typeface="+mn-lt"/>
                <a:ea typeface="+mn-ea"/>
                <a:cs typeface="+mn-cs"/>
              </a:rPr>
              <a:t>ofdetailor</a:t>
            </a:r>
            <a:r>
              <a:rPr lang="en-US" sz="1200" b="1" i="0" u="none" strike="noStrike" kern="1200" baseline="0" dirty="0" smtClean="0">
                <a:solidFill>
                  <a:schemeClr val="tx1"/>
                </a:solidFill>
                <a:latin typeface="+mn-lt"/>
                <a:ea typeface="+mn-ea"/>
                <a:cs typeface="+mn-cs"/>
              </a:rPr>
              <a:t>depthofthestructure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Toogreatdepthwillresultinalargenumberofsmalltasks</a:t>
            </a:r>
            <a:r>
              <a:rPr lang="en-US" sz="1200" b="0" i="0" u="none" strike="noStrike" kern="1200" baseline="0" dirty="0" smtClean="0">
                <a:solidFill>
                  <a:schemeClr val="tx1"/>
                </a:solidFill>
                <a:latin typeface="+mn-lt"/>
                <a:ea typeface="+mn-ea"/>
                <a:cs typeface="+mn-cs"/>
              </a:rPr>
              <a:t>thatwillbedifficulttomanage.</a:t>
            </a:r>
          </a:p>
          <a:p>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Tooshallowstructurewillprovideinsufficientdetail</a:t>
            </a:r>
            <a:r>
              <a:rPr lang="en-US" sz="1200" b="0" i="0" u="none" strike="noStrike" kern="1200" baseline="0" dirty="0" smtClean="0">
                <a:solidFill>
                  <a:schemeClr val="tx1"/>
                </a:solidFill>
                <a:latin typeface="+mn-lt"/>
                <a:ea typeface="+mn-ea"/>
                <a:cs typeface="+mn-cs"/>
              </a:rPr>
              <a:t>forprojectcontrol.</a:t>
            </a:r>
          </a:p>
          <a:p>
            <a:r>
              <a:rPr lang="en-US" sz="1200" b="0" i="0" u="none" strike="noStrike" kern="1200" baseline="0" dirty="0" smtClean="0">
                <a:solidFill>
                  <a:schemeClr val="tx1"/>
                </a:solidFill>
                <a:latin typeface="+mn-lt"/>
                <a:ea typeface="+mn-ea"/>
                <a:cs typeface="+mn-cs"/>
              </a:rPr>
              <a:t>•Eachbranchshould,however,bebrokendownatleasttoalevelwhereeachleafmaybeassignedtoanindividualorresponsiblesectionwithintheorganization. </a:t>
            </a:r>
          </a:p>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14</a:t>
            </a:fld>
            <a:endParaRPr lang="en-US"/>
          </a:p>
        </p:txBody>
      </p:sp>
    </p:spTree>
    <p:extLst>
      <p:ext uri="{BB962C8B-B14F-4D97-AF65-F5344CB8AC3E}">
        <p14:creationId xmlns:p14="http://schemas.microsoft.com/office/powerpoint/2010/main" xmlns="" val="13488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solidFill>
                <a:srgbClr val="000000"/>
              </a:solidFill>
              <a:latin typeface="Palatino Linotype" panose="02040502050505030304" pitchFamily="18" charset="0"/>
            </a:endParaRPr>
          </a:p>
          <a:p>
            <a:r>
              <a:rPr lang="en-US" sz="1200" dirty="0" smtClean="0">
                <a:solidFill>
                  <a:srgbClr val="000000"/>
                </a:solidFill>
                <a:latin typeface="Palatino Linotype" panose="02040502050505030304" pitchFamily="18" charset="0"/>
              </a:rPr>
              <a:t>Consists of a Product Breakdown Structure(PBS) and a Product Flow Diagram(PFD).</a:t>
            </a:r>
          </a:p>
          <a:p>
            <a:r>
              <a:rPr lang="en-US" dirty="0" smtClean="0"/>
              <a:t>Structured systems analysis and design method(SSADM) SSADM is a </a:t>
            </a:r>
            <a:r>
              <a:rPr lang="en-US" dirty="0" smtClean="0">
                <a:hlinkClick r:id="rId3" tooltip="Waterfall model"/>
              </a:rPr>
              <a:t>waterfall method</a:t>
            </a:r>
            <a:r>
              <a:rPr lang="en-US" dirty="0" smtClean="0"/>
              <a:t> for the analysis and design of </a:t>
            </a:r>
            <a:r>
              <a:rPr lang="en-US" dirty="0" smtClean="0">
                <a:hlinkClick r:id="rId4" tooltip="Information systems"/>
              </a:rPr>
              <a:t>information systems</a:t>
            </a:r>
            <a:r>
              <a:rPr lang="en-US" dirty="0" smtClean="0"/>
              <a:t>. </a:t>
            </a:r>
          </a:p>
          <a:p>
            <a:r>
              <a:rPr lang="en-US" b="1" dirty="0" smtClean="0"/>
              <a:t>SSADM techniques</a:t>
            </a:r>
          </a:p>
          <a:p>
            <a:r>
              <a:rPr lang="en-US" dirty="0" smtClean="0"/>
              <a:t>The three most important techniques that are used in SSADM are as follows: </a:t>
            </a:r>
          </a:p>
          <a:p>
            <a:r>
              <a:rPr lang="en-US" dirty="0" smtClean="0"/>
              <a:t>Logical Data Modelling The process of identifying, modelling and documenting the data requirements of the system being designed. The result is a data model containing entities (things about which a business needs to record information), attributes (facts about the entities) and relationships (associations between the entities). Data Flow Modelling The process of identifying, modelling and documenting how data moves around an information system. Data Flow Modeling examines processes (activities that transform data from one form to another), data stores (the holding areas for data), external entities (what sends data into a system or receives data from a system), and data flows (routes by which data can flow). Entity Event Modelling A two-stranded process: Entity Behavior Modelling, identifying, modelling and documenting the events that affect each entity and the sequence (or life history) in which these events occur, and Event Modelling, designing for each event the process to coordinate entity life histories.</a:t>
            </a:r>
            <a:endParaRPr lang="en-US" sz="1200" dirty="0" smtClean="0">
              <a:solidFill>
                <a:srgbClr val="000000"/>
              </a:solidFill>
              <a:latin typeface="Palatino Linotype" panose="02040502050505030304" pitchFamily="18" charset="0"/>
            </a:endParaRPr>
          </a:p>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15</a:t>
            </a:fld>
            <a:endParaRPr lang="en-US"/>
          </a:p>
        </p:txBody>
      </p:sp>
    </p:spTree>
    <p:extLst>
      <p:ext uri="{BB962C8B-B14F-4D97-AF65-F5344CB8AC3E}">
        <p14:creationId xmlns:p14="http://schemas.microsoft.com/office/powerpoint/2010/main" xmlns="" val="112830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53E2F0-3B5A-4E89-8287-E44734ADD702}" type="slidenum">
              <a:rPr lang="zh-TW" altLang="en-US"/>
              <a:pPr/>
              <a:t>20</a:t>
            </a:fld>
            <a:endParaRPr lang="en-US" altLang="zh-TW"/>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xmlns="" val="68519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C0700-5DB1-4C22-B74D-3351BAE0A281}" type="slidenum">
              <a:rPr lang="zh-TW" altLang="en-US"/>
              <a:pPr/>
              <a:t>22</a:t>
            </a:fld>
            <a:endParaRPr lang="en-US" altLang="zh-TW"/>
          </a:p>
        </p:txBody>
      </p:sp>
      <p:sp>
        <p:nvSpPr>
          <p:cNvPr id="13414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41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TW" altLang="en-US"/>
          </a:p>
        </p:txBody>
      </p:sp>
    </p:spTree>
    <p:extLst>
      <p:ext uri="{BB962C8B-B14F-4D97-AF65-F5344CB8AC3E}">
        <p14:creationId xmlns:p14="http://schemas.microsoft.com/office/powerpoint/2010/main" xmlns="" val="1186723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98EF55-071A-457F-A512-9C3F8DD65F27}" type="slidenum">
              <a:rPr lang="zh-TW" altLang="en-US"/>
              <a:pPr/>
              <a:t>23</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sz="1200" b="0" i="0" kern="1200" dirty="0">
                <a:solidFill>
                  <a:schemeClr val="tx1"/>
                </a:solidFill>
                <a:effectLst/>
                <a:latin typeface="+mn-lt"/>
                <a:ea typeface="+mn-ea"/>
                <a:cs typeface="+mn-cs"/>
              </a:rPr>
              <a:t>Dependencies are the relationships of the preceding tasks to the succeeding tasks. Tasks may have multiple preceding tasks and multiple succeeding tasks. The most common dependency relationship is a finish-to-start relationship. Task P (predecessor) must be finished before task S (successor) can start. The least common relationship is the start-to-finish relationship. Project Insight, project management software, supports all four dependency relationships.</a:t>
            </a:r>
          </a:p>
          <a:p>
            <a:r>
              <a:rPr lang="en-US"/>
              <a:t/>
            </a:r>
            <a:br>
              <a:rPr lang="en-US"/>
            </a:br>
            <a:r>
              <a:rPr lang="en-US" smtClean="0"/>
              <a:t>asphalt</a:t>
            </a:r>
            <a:endParaRPr lang="zh-TW" altLang="en-US" dirty="0"/>
          </a:p>
        </p:txBody>
      </p:sp>
    </p:spTree>
    <p:extLst>
      <p:ext uri="{BB962C8B-B14F-4D97-AF65-F5344CB8AC3E}">
        <p14:creationId xmlns:p14="http://schemas.microsoft.com/office/powerpoint/2010/main" xmlns="" val="155623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42590C-701D-40F2-A518-F36C7821033E}" type="slidenum">
              <a:rPr lang="zh-TW" altLang="en-US"/>
              <a:pPr/>
              <a:t>25</a:t>
            </a:fld>
            <a:endParaRPr lang="en-US" altLang="zh-TW"/>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xmlns="" val="285361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a:t>
            </a:r>
            <a:r>
              <a:rPr lang="en-US" sz="1200" b="1" dirty="0" smtClean="0"/>
              <a:t>critical path</a:t>
            </a:r>
            <a:r>
              <a:rPr lang="en-US" sz="1200" dirty="0" smtClean="0"/>
              <a:t> for a project is the series of activities that determines the </a:t>
            </a:r>
            <a:r>
              <a:rPr lang="en-US" sz="1200" i="1" dirty="0" smtClean="0"/>
              <a:t>earliest time</a:t>
            </a:r>
            <a:r>
              <a:rPr lang="en-US" sz="1200" dirty="0" smtClean="0"/>
              <a:t> by which the project can be completed.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Slack </a:t>
            </a:r>
            <a:r>
              <a:rPr lang="en-US" sz="1200" dirty="0" smtClean="0"/>
              <a:t>or</a:t>
            </a:r>
            <a:r>
              <a:rPr lang="en-US" sz="1200" b="1" dirty="0" smtClean="0"/>
              <a:t> float</a:t>
            </a:r>
            <a:r>
              <a:rPr lang="en-US" sz="1200" dirty="0" smtClean="0"/>
              <a:t> is</a:t>
            </a:r>
            <a:r>
              <a:rPr lang="en-US" sz="1200" b="1" dirty="0" smtClean="0"/>
              <a:t> </a:t>
            </a:r>
            <a:r>
              <a:rPr lang="en-US" sz="1200" dirty="0" smtClean="0"/>
              <a:t>the amount of time an activity can be delayed without delaying a succeeding activity or the project finish date.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2E72909F-E3F6-417E-AD08-6D6D9A9BCD98}" type="slidenum">
              <a:rPr lang="en-US" smtClean="0"/>
              <a:pPr/>
              <a:t>32</a:t>
            </a:fld>
            <a:endParaRPr lang="en-US"/>
          </a:p>
        </p:txBody>
      </p:sp>
    </p:spTree>
    <p:extLst>
      <p:ext uri="{BB962C8B-B14F-4D97-AF65-F5344CB8AC3E}">
        <p14:creationId xmlns:p14="http://schemas.microsoft.com/office/powerpoint/2010/main" xmlns="" val="16555751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877184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33496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94193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120168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8AD4A6B-4FF4-4555-AB26-C5555DAA2259}" type="datetimeFigureOut">
              <a:rPr lang="en-US" smtClean="0"/>
              <a:pPr/>
              <a:t>11/26/2021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291136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4151565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29533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312209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595418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AD4A6B-4FF4-4555-AB26-C5555DAA2259}" type="datetimeFigureOut">
              <a:rPr lang="en-US" smtClean="0"/>
              <a:pPr/>
              <a:t>11/26/2021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2475868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AD4A6B-4FF4-4555-AB26-C5555DAA2259}" type="datetimeFigureOut">
              <a:rPr lang="en-US" smtClean="0"/>
              <a:pPr/>
              <a:t>11/26/2021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235907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8AD4A6B-4FF4-4555-AB26-C5555DAA2259}" type="datetimeFigureOut">
              <a:rPr lang="en-US" smtClean="0"/>
              <a:pPr/>
              <a:t>11/26/2021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D7F629E-C076-49A9-875E-5919AAD21CEA}" type="slidenum">
              <a:rPr lang="en-US" smtClean="0"/>
              <a:pPr/>
              <a:t>‹#›</a:t>
            </a:fld>
            <a:endParaRPr lang="en-US"/>
          </a:p>
        </p:txBody>
      </p:sp>
    </p:spTree>
    <p:extLst>
      <p:ext uri="{BB962C8B-B14F-4D97-AF65-F5344CB8AC3E}">
        <p14:creationId xmlns:p14="http://schemas.microsoft.com/office/powerpoint/2010/main" xmlns="" val="113888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83E1F-F5FE-4AD3-B20F-76E2FA88CE3D}"/>
              </a:ext>
            </a:extLst>
          </p:cNvPr>
          <p:cNvSpPr>
            <a:spLocks noGrp="1"/>
          </p:cNvSpPr>
          <p:nvPr>
            <p:ph type="ctrTitle"/>
          </p:nvPr>
        </p:nvSpPr>
        <p:spPr/>
        <p:txBody>
          <a:bodyPr/>
          <a:lstStyle/>
          <a:p>
            <a:pPr algn="ctr"/>
            <a:r>
              <a:rPr lang="en-US" sz="7200" dirty="0"/>
              <a:t/>
            </a:r>
            <a:br>
              <a:rPr lang="en-US" sz="7200" dirty="0"/>
            </a:br>
            <a:r>
              <a:rPr lang="en-US" sz="7200" dirty="0"/>
              <a:t> </a:t>
            </a:r>
            <a:br>
              <a:rPr lang="en-US" sz="7200" dirty="0"/>
            </a:br>
            <a:r>
              <a:rPr lang="en-US" sz="7200" dirty="0"/>
              <a:t/>
            </a:r>
            <a:br>
              <a:rPr lang="en-US" sz="7200" dirty="0"/>
            </a:br>
            <a:r>
              <a:rPr lang="en-US" sz="7200" dirty="0"/>
              <a:t> </a:t>
            </a:r>
            <a:br>
              <a:rPr lang="en-US" sz="7200" dirty="0"/>
            </a:br>
            <a:r>
              <a:rPr lang="en-US" sz="7200" dirty="0" smtClean="0"/>
              <a:t>Activity Planning </a:t>
            </a:r>
            <a:br>
              <a:rPr lang="en-US" sz="7200" dirty="0" smtClean="0"/>
            </a:br>
            <a:r>
              <a:rPr lang="en-US" sz="7200" dirty="0"/>
              <a:t>	</a:t>
            </a:r>
            <a:br>
              <a:rPr lang="en-US" sz="7200" dirty="0"/>
            </a:br>
            <a:r>
              <a:rPr lang="en-US" sz="7200" dirty="0"/>
              <a:t/>
            </a:r>
            <a:br>
              <a:rPr lang="en-US" sz="7200" dirty="0"/>
            </a:br>
            <a:r>
              <a:rPr lang="en-US" sz="7200" dirty="0"/>
              <a:t>	</a:t>
            </a:r>
            <a:br>
              <a:rPr lang="en-US" sz="7200" dirty="0"/>
            </a:br>
            <a:endParaRPr lang="en-US" sz="7200" dirty="0"/>
          </a:p>
        </p:txBody>
      </p:sp>
      <p:sp>
        <p:nvSpPr>
          <p:cNvPr id="3" name="Subtitle 2">
            <a:extLst>
              <a:ext uri="{FF2B5EF4-FFF2-40B4-BE49-F238E27FC236}">
                <a16:creationId xmlns:a16="http://schemas.microsoft.com/office/drawing/2014/main" xmlns="" id="{C19D2A7C-5CAF-4AED-88AA-C37F40DE34A6}"/>
              </a:ext>
            </a:extLst>
          </p:cNvPr>
          <p:cNvSpPr>
            <a:spLocks noGrp="1"/>
          </p:cNvSpPr>
          <p:nvPr>
            <p:ph type="subTitle" idx="1"/>
          </p:nvPr>
        </p:nvSpPr>
        <p:spPr/>
        <p:txBody>
          <a:bodyPr>
            <a:normAutofit/>
          </a:bodyPr>
          <a:lstStyle/>
          <a:p>
            <a:r>
              <a:rPr lang="en-US" dirty="0" smtClean="0"/>
              <a:t>SPM</a:t>
            </a:r>
            <a:endParaRPr lang="en-US" dirty="0"/>
          </a:p>
          <a:p>
            <a:r>
              <a:rPr lang="en-US" dirty="0"/>
              <a:t>UNIT </a:t>
            </a:r>
            <a:r>
              <a:rPr lang="en-US" dirty="0" smtClean="0"/>
              <a:t>4</a:t>
            </a:r>
            <a:endParaRPr lang="en-US" dirty="0"/>
          </a:p>
          <a:p>
            <a:endParaRPr lang="en-US" dirty="0"/>
          </a:p>
        </p:txBody>
      </p:sp>
    </p:spTree>
    <p:extLst>
      <p:ext uri="{BB962C8B-B14F-4D97-AF65-F5344CB8AC3E}">
        <p14:creationId xmlns:p14="http://schemas.microsoft.com/office/powerpoint/2010/main" xmlns="" val="1684698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buClr>
                <a:srgbClr val="D34817">
                  <a:lumMod val="75000"/>
                </a:srgbClr>
              </a:buClr>
            </a:pPr>
            <a:r>
              <a:rPr lang="en-US" sz="2800" dirty="0">
                <a:solidFill>
                  <a:prstClr val="black"/>
                </a:solidFill>
              </a:rPr>
              <a:t>Activity definition involves developing a more detailed WBS and supporting explanations to understand all the work to be done, so you can develop realistic cost and duration estimates.</a:t>
            </a:r>
          </a:p>
          <a:p>
            <a:pPr lvl="0">
              <a:buClr>
                <a:srgbClr val="D34817">
                  <a:lumMod val="75000"/>
                </a:srgbClr>
              </a:buClr>
            </a:pPr>
            <a:endParaRPr lang="en-US" dirty="0">
              <a:solidFill>
                <a:prstClr val="black"/>
              </a:solidFill>
            </a:endParaRPr>
          </a:p>
          <a:p>
            <a:endParaRPr lang="en-US" dirty="0"/>
          </a:p>
        </p:txBody>
      </p:sp>
    </p:spTree>
    <p:extLst>
      <p:ext uri="{BB962C8B-B14F-4D97-AF65-F5344CB8AC3E}">
        <p14:creationId xmlns:p14="http://schemas.microsoft.com/office/powerpoint/2010/main" xmlns="" val="736275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Attributes</a:t>
            </a:r>
          </a:p>
        </p:txBody>
      </p:sp>
      <p:sp>
        <p:nvSpPr>
          <p:cNvPr id="3" name="Content Placeholder 2"/>
          <p:cNvSpPr>
            <a:spLocks noGrp="1"/>
          </p:cNvSpPr>
          <p:nvPr>
            <p:ph idx="1"/>
          </p:nvPr>
        </p:nvSpPr>
        <p:spPr/>
        <p:txBody>
          <a:bodyPr>
            <a:normAutofit/>
          </a:bodyPr>
          <a:lstStyle/>
          <a:p>
            <a:pPr algn="just">
              <a:spcBef>
                <a:spcPct val="40000"/>
              </a:spcBef>
            </a:pPr>
            <a:r>
              <a:rPr lang="en-US" sz="2800" dirty="0"/>
              <a:t>An </a:t>
            </a:r>
            <a:r>
              <a:rPr lang="en-US" sz="2800" b="1" dirty="0"/>
              <a:t>activity list</a:t>
            </a:r>
            <a:r>
              <a:rPr lang="en-US" sz="2800" dirty="0"/>
              <a:t> is a tabulation of activities to be included on a project schedule. The list should include:</a:t>
            </a:r>
          </a:p>
          <a:p>
            <a:pPr lvl="1" algn="just">
              <a:spcBef>
                <a:spcPct val="40000"/>
              </a:spcBef>
            </a:pPr>
            <a:r>
              <a:rPr lang="en-US" sz="2800" dirty="0"/>
              <a:t>The activity name</a:t>
            </a:r>
          </a:p>
          <a:p>
            <a:pPr lvl="1" algn="just">
              <a:spcBef>
                <a:spcPct val="40000"/>
              </a:spcBef>
            </a:pPr>
            <a:r>
              <a:rPr lang="en-US" sz="2800" dirty="0"/>
              <a:t>An activity identifier or number</a:t>
            </a:r>
          </a:p>
          <a:p>
            <a:pPr lvl="1" algn="just">
              <a:spcBef>
                <a:spcPct val="40000"/>
              </a:spcBef>
            </a:pPr>
            <a:r>
              <a:rPr lang="en-US" sz="2800" dirty="0"/>
              <a:t>A brief description of the </a:t>
            </a:r>
            <a:r>
              <a:rPr lang="en-US" sz="2800" dirty="0" smtClean="0"/>
              <a:t>activity </a:t>
            </a:r>
            <a:endParaRPr lang="en-US" sz="2800" dirty="0"/>
          </a:p>
        </p:txBody>
      </p:sp>
    </p:spTree>
    <p:extLst>
      <p:ext uri="{BB962C8B-B14F-4D97-AF65-F5344CB8AC3E}">
        <p14:creationId xmlns:p14="http://schemas.microsoft.com/office/powerpoint/2010/main" xmlns="" val="2188866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spcBef>
                <a:spcPct val="40000"/>
              </a:spcBef>
            </a:pPr>
            <a:r>
              <a:rPr lang="en-US" sz="2800" b="1" dirty="0"/>
              <a:t>Activity attributes</a:t>
            </a:r>
            <a:r>
              <a:rPr lang="en-US" sz="2800" dirty="0"/>
              <a:t> provide more information about each activity, such as predecessors, successors, logical relationships, </a:t>
            </a:r>
            <a:r>
              <a:rPr lang="en-US" sz="2800" dirty="0" smtClean="0"/>
              <a:t>resource </a:t>
            </a:r>
            <a:r>
              <a:rPr lang="en-US" sz="2800" dirty="0"/>
              <a:t>requirements, constraints, </a:t>
            </a:r>
            <a:r>
              <a:rPr lang="en-US" sz="2800" dirty="0" smtClean="0"/>
              <a:t>enforced </a:t>
            </a:r>
            <a:r>
              <a:rPr lang="en-US" sz="2800" dirty="0"/>
              <a:t>dates, and assumptions related to the activity.</a:t>
            </a:r>
          </a:p>
          <a:p>
            <a:pPr lvl="1"/>
            <a:endParaRPr lang="en-US" sz="2800" dirty="0"/>
          </a:p>
          <a:p>
            <a:endParaRPr lang="en-US" sz="2800" dirty="0"/>
          </a:p>
          <a:p>
            <a:endParaRPr lang="en-US" sz="2800" dirty="0"/>
          </a:p>
        </p:txBody>
      </p:sp>
    </p:spTree>
    <p:extLst>
      <p:ext uri="{BB962C8B-B14F-4D97-AF65-F5344CB8AC3E}">
        <p14:creationId xmlns:p14="http://schemas.microsoft.com/office/powerpoint/2010/main" xmlns="" val="3569351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Activities</a:t>
            </a:r>
          </a:p>
        </p:txBody>
      </p:sp>
      <p:sp>
        <p:nvSpPr>
          <p:cNvPr id="3" name="Content Placeholder 2"/>
          <p:cNvSpPr>
            <a:spLocks noGrp="1"/>
          </p:cNvSpPr>
          <p:nvPr>
            <p:ph idx="1"/>
          </p:nvPr>
        </p:nvSpPr>
        <p:spPr/>
        <p:txBody>
          <a:bodyPr/>
          <a:lstStyle/>
          <a:p>
            <a:endParaRPr lang="en-US" dirty="0"/>
          </a:p>
          <a:p>
            <a:pPr marL="0" indent="0">
              <a:buNone/>
            </a:pPr>
            <a:r>
              <a:rPr lang="en-US" dirty="0" smtClean="0"/>
              <a:t>Essentially there are three approaches to identify activities that make up a project</a:t>
            </a:r>
            <a:r>
              <a:rPr lang="en-US" dirty="0"/>
              <a:t>.</a:t>
            </a:r>
          </a:p>
          <a:p>
            <a:r>
              <a:rPr lang="en-US" dirty="0" smtClean="0"/>
              <a:t>Activity based Approach</a:t>
            </a:r>
            <a:endParaRPr lang="en-US" dirty="0"/>
          </a:p>
          <a:p>
            <a:r>
              <a:rPr lang="en-US" dirty="0" smtClean="0"/>
              <a:t>Product based Approach</a:t>
            </a:r>
            <a:endParaRPr lang="en-US" dirty="0"/>
          </a:p>
          <a:p>
            <a:r>
              <a:rPr lang="en-US" dirty="0" smtClean="0"/>
              <a:t>Hybrid approach</a:t>
            </a:r>
            <a:r>
              <a:rPr lang="en-US" dirty="0"/>
              <a:t>. </a:t>
            </a:r>
          </a:p>
          <a:p>
            <a:endParaRPr lang="en-US" dirty="0"/>
          </a:p>
        </p:txBody>
      </p:sp>
    </p:spTree>
    <p:extLst>
      <p:ext uri="{BB962C8B-B14F-4D97-AF65-F5344CB8AC3E}">
        <p14:creationId xmlns:p14="http://schemas.microsoft.com/office/powerpoint/2010/main" xmlns="" val="223298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3336"/>
          </a:xfrm>
        </p:spPr>
        <p:txBody>
          <a:bodyPr>
            <a:normAutofit fontScale="90000"/>
          </a:bodyPr>
          <a:lstStyle/>
          <a:p>
            <a:r>
              <a:rPr lang="en-US" dirty="0"/>
              <a:t>The Activity Based Approach</a:t>
            </a:r>
          </a:p>
        </p:txBody>
      </p:sp>
      <p:sp>
        <p:nvSpPr>
          <p:cNvPr id="3" name="Content Placeholder 2"/>
          <p:cNvSpPr>
            <a:spLocks noGrp="1"/>
          </p:cNvSpPr>
          <p:nvPr>
            <p:ph idx="1"/>
          </p:nvPr>
        </p:nvSpPr>
        <p:spPr>
          <a:xfrm>
            <a:off x="1069848" y="670560"/>
            <a:ext cx="10058400" cy="5501640"/>
          </a:xfrm>
        </p:spPr>
        <p:txBody>
          <a:bodyPr>
            <a:normAutofit/>
          </a:bodyPr>
          <a:lstStyle/>
          <a:p>
            <a:pPr algn="just"/>
            <a:endParaRPr lang="en-US" sz="2800" dirty="0"/>
          </a:p>
          <a:p>
            <a:pPr algn="just"/>
            <a:r>
              <a:rPr lang="en-US" sz="2800" dirty="0" smtClean="0"/>
              <a:t>Consists of </a:t>
            </a:r>
            <a:r>
              <a:rPr lang="en-US" sz="2800" b="1" dirty="0" smtClean="0"/>
              <a:t>creating a list of all the activities that the project is thought to involve</a:t>
            </a:r>
            <a:r>
              <a:rPr lang="en-US" sz="2800" dirty="0"/>
              <a:t>.</a:t>
            </a:r>
          </a:p>
          <a:p>
            <a:pPr algn="just"/>
            <a:r>
              <a:rPr lang="en-US" sz="2800" dirty="0" smtClean="0"/>
              <a:t>While listing activities for a large project, it might be helpful to </a:t>
            </a:r>
            <a:r>
              <a:rPr lang="en-US" sz="2800" b="1" dirty="0" smtClean="0"/>
              <a:t>subdivide the project into subtasks </a:t>
            </a:r>
            <a:r>
              <a:rPr lang="en-US" sz="2800" dirty="0" smtClean="0"/>
              <a:t>using a Work Breakdown Structure(WBS</a:t>
            </a:r>
            <a:r>
              <a:rPr lang="en-US" sz="2800" dirty="0"/>
              <a:t>) </a:t>
            </a:r>
          </a:p>
          <a:p>
            <a:pPr algn="just"/>
            <a:endParaRPr lang="en-US" sz="2800" dirty="0"/>
          </a:p>
        </p:txBody>
      </p:sp>
      <p:pic>
        <p:nvPicPr>
          <p:cNvPr id="4" name="Picture 3"/>
          <p:cNvPicPr>
            <a:picLocks noChangeAspect="1"/>
          </p:cNvPicPr>
          <p:nvPr/>
        </p:nvPicPr>
        <p:blipFill>
          <a:blip r:embed="rId3"/>
          <a:stretch>
            <a:fillRect/>
          </a:stretch>
        </p:blipFill>
        <p:spPr>
          <a:xfrm>
            <a:off x="6677114" y="3007381"/>
            <a:ext cx="5402110" cy="3567155"/>
          </a:xfrm>
          <a:prstGeom prst="rect">
            <a:avLst/>
          </a:prstGeom>
        </p:spPr>
      </p:pic>
    </p:spTree>
    <p:extLst>
      <p:ext uri="{BB962C8B-B14F-4D97-AF65-F5344CB8AC3E}">
        <p14:creationId xmlns:p14="http://schemas.microsoft.com/office/powerpoint/2010/main" xmlns="" val="3944874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90600"/>
          </a:xfrm>
        </p:spPr>
        <p:txBody>
          <a:bodyPr/>
          <a:lstStyle/>
          <a:p>
            <a:r>
              <a:rPr lang="en-US" dirty="0"/>
              <a:t>The Product Based Approach</a:t>
            </a:r>
          </a:p>
        </p:txBody>
      </p:sp>
      <p:sp>
        <p:nvSpPr>
          <p:cNvPr id="3" name="Content Placeholder 2"/>
          <p:cNvSpPr>
            <a:spLocks noGrp="1"/>
          </p:cNvSpPr>
          <p:nvPr>
            <p:ph idx="1"/>
          </p:nvPr>
        </p:nvSpPr>
        <p:spPr>
          <a:xfrm>
            <a:off x="1069848" y="1828800"/>
            <a:ext cx="10058400" cy="5367528"/>
          </a:xfrm>
        </p:spPr>
        <p:txBody>
          <a:bodyPr>
            <a:normAutofit/>
          </a:bodyPr>
          <a:lstStyle/>
          <a:p>
            <a:pPr algn="just"/>
            <a:r>
              <a:rPr lang="en-US" sz="2800" dirty="0" smtClean="0">
                <a:solidFill>
                  <a:srgbClr val="000000"/>
                </a:solidFill>
                <a:latin typeface="Palatino Linotype" panose="02040502050505030304" pitchFamily="18" charset="0"/>
              </a:rPr>
              <a:t>The PFD indicates, for each product, </a:t>
            </a:r>
            <a:r>
              <a:rPr lang="en-US" sz="2800" b="1" dirty="0" smtClean="0">
                <a:solidFill>
                  <a:srgbClr val="000000"/>
                </a:solidFill>
                <a:latin typeface="Palatino Linotype" panose="02040502050505030304" pitchFamily="18" charset="0"/>
              </a:rPr>
              <a:t>which other products are required as inputs</a:t>
            </a:r>
            <a:endParaRPr lang="en-US" sz="2800" dirty="0">
              <a:solidFill>
                <a:srgbClr val="000000"/>
              </a:solidFill>
              <a:latin typeface="Palatino Linotype" panose="02040502050505030304" pitchFamily="18" charset="0"/>
            </a:endParaRPr>
          </a:p>
          <a:p>
            <a:pPr algn="just"/>
            <a:r>
              <a:rPr lang="en-US" sz="2800" dirty="0" smtClean="0">
                <a:solidFill>
                  <a:srgbClr val="000000"/>
                </a:solidFill>
                <a:latin typeface="Palatino Linotype" panose="02040502050505030304" pitchFamily="18" charset="0"/>
              </a:rPr>
              <a:t>The PFD can easily be transformed into an ordered list of activities</a:t>
            </a:r>
            <a:r>
              <a:rPr lang="en-US" sz="2800" dirty="0">
                <a:solidFill>
                  <a:srgbClr val="000000"/>
                </a:solidFill>
                <a:latin typeface="Palatino Linotype" panose="02040502050505030304" pitchFamily="18" charset="0"/>
              </a:rPr>
              <a:t>.</a:t>
            </a:r>
          </a:p>
          <a:p>
            <a:pPr algn="just"/>
            <a:r>
              <a:rPr lang="en-US" sz="2800" dirty="0" smtClean="0">
                <a:solidFill>
                  <a:srgbClr val="000000"/>
                </a:solidFill>
                <a:latin typeface="Palatino Linotype" panose="02040502050505030304" pitchFamily="18" charset="0"/>
              </a:rPr>
              <a:t>Is particularly appropriate for SSADM which clearly specifies, </a:t>
            </a:r>
            <a:r>
              <a:rPr lang="en-US" sz="2800" b="1" dirty="0" smtClean="0">
                <a:solidFill>
                  <a:srgbClr val="000000"/>
                </a:solidFill>
                <a:latin typeface="Palatino Linotype" panose="02040502050505030304" pitchFamily="18" charset="0"/>
              </a:rPr>
              <a:t>for each step, each of the products required and the activities required to produce it</a:t>
            </a:r>
            <a:r>
              <a:rPr lang="en-US" sz="2800" b="1" dirty="0">
                <a:solidFill>
                  <a:srgbClr val="000000"/>
                </a:solidFill>
                <a:latin typeface="Palatino Linotype" panose="02040502050505030304" pitchFamily="18" charset="0"/>
              </a:rPr>
              <a:t>. </a:t>
            </a:r>
            <a:endParaRPr lang="en-US" sz="2800" dirty="0">
              <a:solidFill>
                <a:srgbClr val="000000"/>
              </a:solidFill>
              <a:latin typeface="Palatino Linotype" panose="02040502050505030304" pitchFamily="18" charset="0"/>
            </a:endParaRPr>
          </a:p>
          <a:p>
            <a:pPr algn="just"/>
            <a:endParaRPr lang="en-US" sz="2800" dirty="0"/>
          </a:p>
        </p:txBody>
      </p:sp>
    </p:spTree>
    <p:extLst>
      <p:ext uri="{BB962C8B-B14F-4D97-AF65-F5344CB8AC3E}">
        <p14:creationId xmlns:p14="http://schemas.microsoft.com/office/powerpoint/2010/main" xmlns="" val="3952781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37249" y="2093976"/>
            <a:ext cx="11723598" cy="3824107"/>
          </a:xfrm>
          <a:prstGeom prst="rect">
            <a:avLst/>
          </a:prstGeom>
        </p:spPr>
      </p:pic>
    </p:spTree>
    <p:extLst>
      <p:ext uri="{BB962C8B-B14F-4D97-AF65-F5344CB8AC3E}">
        <p14:creationId xmlns:p14="http://schemas.microsoft.com/office/powerpoint/2010/main" xmlns="" val="21928180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Hybrid Approach </a:t>
            </a:r>
          </a:p>
        </p:txBody>
      </p:sp>
      <p:sp>
        <p:nvSpPr>
          <p:cNvPr id="3" name="Content Placeholder 2"/>
          <p:cNvSpPr>
            <a:spLocks noGrp="1"/>
          </p:cNvSpPr>
          <p:nvPr>
            <p:ph idx="1"/>
          </p:nvPr>
        </p:nvSpPr>
        <p:spPr/>
        <p:txBody>
          <a:bodyPr/>
          <a:lstStyle/>
          <a:p>
            <a:endParaRPr lang="en-US" sz="1400" dirty="0">
              <a:solidFill>
                <a:srgbClr val="000000"/>
              </a:solidFill>
              <a:latin typeface="Palatino Linotype" panose="02040502050505030304" pitchFamily="18" charset="0"/>
            </a:endParaRPr>
          </a:p>
          <a:p>
            <a:r>
              <a:rPr lang="en-US" dirty="0" smtClean="0">
                <a:solidFill>
                  <a:srgbClr val="000000"/>
                </a:solidFill>
                <a:latin typeface="Palatino Linotype" panose="02040502050505030304" pitchFamily="18" charset="0"/>
              </a:rPr>
              <a:t>IBM recommended 5 levels in WBS</a:t>
            </a:r>
            <a:endParaRPr lang="en-US" dirty="0">
              <a:solidFill>
                <a:srgbClr val="000000"/>
              </a:solidFill>
              <a:latin typeface="Palatino Linotype" panose="02040502050505030304" pitchFamily="18" charset="0"/>
            </a:endParaRPr>
          </a:p>
          <a:p>
            <a:r>
              <a:rPr lang="en-US" dirty="0" smtClean="0">
                <a:solidFill>
                  <a:srgbClr val="000000"/>
                </a:solidFill>
                <a:latin typeface="Georgia" panose="02040502050405020303" pitchFamily="18" charset="0"/>
              </a:rPr>
              <a:t>Level1: Project</a:t>
            </a:r>
            <a:endParaRPr lang="en-US" dirty="0">
              <a:solidFill>
                <a:srgbClr val="000000"/>
              </a:solidFill>
              <a:latin typeface="Georgia" panose="02040502050405020303" pitchFamily="18" charset="0"/>
            </a:endParaRPr>
          </a:p>
          <a:p>
            <a:r>
              <a:rPr lang="en-US" b="1" dirty="0" smtClean="0">
                <a:solidFill>
                  <a:srgbClr val="000000"/>
                </a:solidFill>
                <a:latin typeface="Palatino Linotype" panose="02040502050505030304" pitchFamily="18" charset="0"/>
              </a:rPr>
              <a:t>Level2: </a:t>
            </a:r>
            <a:r>
              <a:rPr lang="en-US" dirty="0" smtClean="0">
                <a:solidFill>
                  <a:srgbClr val="000000"/>
                </a:solidFill>
                <a:latin typeface="Palatino Linotype" panose="02040502050505030304" pitchFamily="18" charset="0"/>
              </a:rPr>
              <a:t>Deliverables such as software, manuals and training courses</a:t>
            </a:r>
            <a:endParaRPr lang="en-US" dirty="0">
              <a:solidFill>
                <a:srgbClr val="000000"/>
              </a:solidFill>
              <a:latin typeface="Palatino Linotype" panose="02040502050505030304" pitchFamily="18" charset="0"/>
            </a:endParaRPr>
          </a:p>
          <a:p>
            <a:r>
              <a:rPr lang="en-US" b="1" dirty="0" smtClean="0">
                <a:solidFill>
                  <a:srgbClr val="000000"/>
                </a:solidFill>
                <a:latin typeface="Palatino Linotype" panose="02040502050505030304" pitchFamily="18" charset="0"/>
              </a:rPr>
              <a:t>Level3: </a:t>
            </a:r>
            <a:r>
              <a:rPr lang="en-US" dirty="0" smtClean="0">
                <a:solidFill>
                  <a:srgbClr val="000000"/>
                </a:solidFill>
                <a:latin typeface="Palatino Linotype" panose="02040502050505030304" pitchFamily="18" charset="0"/>
              </a:rPr>
              <a:t>Components which are the key work items needed to produce deliverables such as the modules and tests required to produce the system software.</a:t>
            </a:r>
            <a:endParaRPr lang="en-US" dirty="0">
              <a:solidFill>
                <a:srgbClr val="000000"/>
              </a:solidFill>
              <a:latin typeface="Palatino Linotype" panose="02040502050505030304" pitchFamily="18" charset="0"/>
            </a:endParaRPr>
          </a:p>
          <a:p>
            <a:r>
              <a:rPr lang="en-US" b="1" dirty="0" smtClean="0">
                <a:solidFill>
                  <a:srgbClr val="000000"/>
                </a:solidFill>
                <a:latin typeface="Palatino Linotype" panose="02040502050505030304" pitchFamily="18" charset="0"/>
              </a:rPr>
              <a:t>Level4: </a:t>
            </a:r>
            <a:r>
              <a:rPr lang="en-US" dirty="0" smtClean="0">
                <a:solidFill>
                  <a:srgbClr val="000000"/>
                </a:solidFill>
                <a:latin typeface="Palatino Linotype" panose="02040502050505030304" pitchFamily="18" charset="0"/>
              </a:rPr>
              <a:t>Work packages which are major items, or collections of </a:t>
            </a:r>
            <a:r>
              <a:rPr lang="en-US" smtClean="0">
                <a:solidFill>
                  <a:srgbClr val="000000"/>
                </a:solidFill>
                <a:latin typeface="Palatino Linotype" panose="02040502050505030304" pitchFamily="18" charset="0"/>
              </a:rPr>
              <a:t>related tasks</a:t>
            </a:r>
            <a:endParaRPr lang="en-US" dirty="0">
              <a:solidFill>
                <a:srgbClr val="000000"/>
              </a:solidFill>
              <a:latin typeface="Palatino Linotype" panose="02040502050505030304" pitchFamily="18" charset="0"/>
            </a:endParaRPr>
          </a:p>
          <a:p>
            <a:r>
              <a:rPr lang="en-US" b="1" dirty="0" smtClean="0">
                <a:solidFill>
                  <a:srgbClr val="000000"/>
                </a:solidFill>
                <a:latin typeface="Palatino Linotype" panose="02040502050505030304" pitchFamily="18" charset="0"/>
              </a:rPr>
              <a:t>Level5: </a:t>
            </a:r>
            <a:r>
              <a:rPr lang="en-US" dirty="0" smtClean="0">
                <a:solidFill>
                  <a:srgbClr val="000000"/>
                </a:solidFill>
                <a:latin typeface="Palatino Linotype" panose="02040502050505030304" pitchFamily="18" charset="0"/>
              </a:rPr>
              <a:t>tasks that will normally be the responsibility of a single person</a:t>
            </a:r>
            <a:endParaRPr lang="en-US" dirty="0">
              <a:solidFill>
                <a:srgbClr val="000000"/>
              </a:solidFill>
              <a:latin typeface="Palatino Linotype" panose="02040502050505030304" pitchFamily="18" charset="0"/>
            </a:endParaRPr>
          </a:p>
          <a:p>
            <a:endParaRPr lang="en-US" dirty="0"/>
          </a:p>
        </p:txBody>
      </p:sp>
    </p:spTree>
    <p:extLst>
      <p:ext uri="{BB962C8B-B14F-4D97-AF65-F5344CB8AC3E}">
        <p14:creationId xmlns:p14="http://schemas.microsoft.com/office/powerpoint/2010/main" xmlns="" val="3650850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82496" y="353365"/>
            <a:ext cx="10216896" cy="6509215"/>
          </a:xfrm>
          <a:prstGeom prst="rect">
            <a:avLst/>
          </a:prstGeom>
        </p:spPr>
      </p:pic>
    </p:spTree>
    <p:extLst>
      <p:ext uri="{BB962C8B-B14F-4D97-AF65-F5344CB8AC3E}">
        <p14:creationId xmlns:p14="http://schemas.microsoft.com/office/powerpoint/2010/main" xmlns="" val="1150080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Diagram</a:t>
            </a:r>
          </a:p>
        </p:txBody>
      </p:sp>
      <p:sp>
        <p:nvSpPr>
          <p:cNvPr id="3" name="Content Placeholder 2"/>
          <p:cNvSpPr>
            <a:spLocks noGrp="1"/>
          </p:cNvSpPr>
          <p:nvPr>
            <p:ph idx="1"/>
          </p:nvPr>
        </p:nvSpPr>
        <p:spPr/>
        <p:txBody>
          <a:bodyPr>
            <a:normAutofit/>
          </a:bodyPr>
          <a:lstStyle/>
          <a:p>
            <a:pPr>
              <a:spcBef>
                <a:spcPct val="100000"/>
              </a:spcBef>
            </a:pPr>
            <a:r>
              <a:rPr lang="en-US" sz="2800" dirty="0"/>
              <a:t>Network diagrams are the preferred technique for showing activity sequencing.</a:t>
            </a:r>
          </a:p>
          <a:p>
            <a:pPr>
              <a:spcBef>
                <a:spcPct val="100000"/>
              </a:spcBef>
            </a:pPr>
            <a:r>
              <a:rPr lang="en-US" sz="2800" dirty="0"/>
              <a:t>A </a:t>
            </a:r>
            <a:r>
              <a:rPr lang="en-US" sz="2800" b="1" dirty="0"/>
              <a:t>network diagram</a:t>
            </a:r>
            <a:r>
              <a:rPr lang="en-US" sz="2800" dirty="0"/>
              <a:t> is a schematic display of the logical relationships among, or sequencing of, project activities.</a:t>
            </a:r>
          </a:p>
          <a:p>
            <a:pPr>
              <a:spcBef>
                <a:spcPct val="100000"/>
              </a:spcBef>
            </a:pPr>
            <a:r>
              <a:rPr lang="en-US" sz="2800" dirty="0"/>
              <a:t>Two main formats are the arrow and precedence diagramming methods.</a:t>
            </a:r>
          </a:p>
          <a:p>
            <a:endParaRPr lang="en-US" sz="2800" dirty="0"/>
          </a:p>
        </p:txBody>
      </p:sp>
    </p:spTree>
    <p:extLst>
      <p:ext uri="{BB962C8B-B14F-4D97-AF65-F5344CB8AC3E}">
        <p14:creationId xmlns:p14="http://schemas.microsoft.com/office/powerpoint/2010/main" xmlns="" val="29109709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599" y="-1"/>
            <a:ext cx="11582401" cy="5247861"/>
          </a:xfrm>
          <a:prstGeom prst="rect">
            <a:avLst/>
          </a:prstGeom>
        </p:spPr>
      </p:pic>
      <p:sp>
        <p:nvSpPr>
          <p:cNvPr id="5" name="Text Placeholder 4"/>
          <p:cNvSpPr>
            <a:spLocks noGrp="1"/>
          </p:cNvSpPr>
          <p:nvPr>
            <p:ph type="body" idx="1"/>
          </p:nvPr>
        </p:nvSpPr>
        <p:spPr>
          <a:xfrm>
            <a:off x="609599" y="5450854"/>
            <a:ext cx="10744200" cy="1500187"/>
          </a:xfrm>
        </p:spPr>
        <p:txBody>
          <a:bodyPr/>
          <a:lstStyle/>
          <a:p>
            <a:pPr algn="ctr"/>
            <a:endParaRPr lang="en-US" b="1" dirty="0">
              <a:solidFill>
                <a:srgbClr val="C00000"/>
              </a:solidFill>
            </a:endParaRPr>
          </a:p>
        </p:txBody>
      </p:sp>
      <p:sp>
        <p:nvSpPr>
          <p:cNvPr id="4" name="Title 3"/>
          <p:cNvSpPr>
            <a:spLocks noGrp="1"/>
          </p:cNvSpPr>
          <p:nvPr>
            <p:ph type="title"/>
          </p:nvPr>
        </p:nvSpPr>
        <p:spPr>
          <a:xfrm>
            <a:off x="723899" y="1060174"/>
            <a:ext cx="10515600" cy="1099931"/>
          </a:xfrm>
        </p:spPr>
        <p:txBody>
          <a:bodyPr>
            <a:normAutofit fontScale="90000"/>
          </a:bodyPr>
          <a:lstStyle/>
          <a:p>
            <a:r>
              <a:rPr lang="en-US" b="1" dirty="0">
                <a:solidFill>
                  <a:schemeClr val="bg1"/>
                </a:solidFill>
              </a:rPr>
              <a:t>Project </a:t>
            </a:r>
            <a:r>
              <a:rPr lang="ne-NP" b="1" dirty="0">
                <a:solidFill>
                  <a:schemeClr val="bg1"/>
                </a:solidFill>
              </a:rPr>
              <a:t>Time</a:t>
            </a:r>
            <a:r>
              <a:rPr lang="en-US" b="1" dirty="0">
                <a:solidFill>
                  <a:schemeClr val="bg1"/>
                </a:solidFill>
              </a:rPr>
              <a:t> Management</a:t>
            </a:r>
          </a:p>
        </p:txBody>
      </p:sp>
    </p:spTree>
    <p:extLst>
      <p:ext uri="{BB962C8B-B14F-4D97-AF65-F5344CB8AC3E}">
        <p14:creationId xmlns:p14="http://schemas.microsoft.com/office/powerpoint/2010/main" xmlns="" val="40473688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677400" y="6553200"/>
            <a:ext cx="990600" cy="304800"/>
          </a:xfrm>
          <a:prstGeom prst="rect">
            <a:avLst/>
          </a:prstGeom>
        </p:spPr>
        <p:txBody>
          <a:bodyPr/>
          <a:lstStyle/>
          <a:p>
            <a:fld id="{4D7C3D42-8DA6-471C-A21D-7A7C6FE3DD4F}" type="slidenum">
              <a:rPr lang="zh-TW" altLang="en-US"/>
              <a:pPr/>
              <a:t>20</a:t>
            </a:fld>
            <a:endParaRPr lang="en-US" altLang="zh-TW"/>
          </a:p>
        </p:txBody>
      </p:sp>
      <p:sp>
        <p:nvSpPr>
          <p:cNvPr id="131074" name="Rectangle 2"/>
          <p:cNvSpPr>
            <a:spLocks noGrp="1" noChangeArrowheads="1"/>
          </p:cNvSpPr>
          <p:nvPr>
            <p:ph type="title"/>
          </p:nvPr>
        </p:nvSpPr>
        <p:spPr>
          <a:xfrm>
            <a:off x="1828800" y="228600"/>
            <a:ext cx="8534400" cy="914400"/>
          </a:xfrm>
        </p:spPr>
        <p:txBody>
          <a:bodyPr/>
          <a:lstStyle/>
          <a:p>
            <a:r>
              <a:rPr lang="en-US" altLang="zh-TW">
                <a:ea typeface="新細明體" panose="02020500000000000000" pitchFamily="18" charset="-120"/>
              </a:rPr>
              <a:t>Activity Sequencing</a:t>
            </a:r>
          </a:p>
        </p:txBody>
      </p:sp>
      <p:sp>
        <p:nvSpPr>
          <p:cNvPr id="131075" name="Rectangle 3"/>
          <p:cNvSpPr>
            <a:spLocks noGrp="1" noChangeArrowheads="1"/>
          </p:cNvSpPr>
          <p:nvPr>
            <p:ph type="body" idx="1"/>
          </p:nvPr>
        </p:nvSpPr>
        <p:spPr>
          <a:xfrm>
            <a:off x="1905000" y="1447801"/>
            <a:ext cx="9372600" cy="4638675"/>
          </a:xfrm>
        </p:spPr>
        <p:txBody>
          <a:bodyPr>
            <a:normAutofit/>
          </a:bodyPr>
          <a:lstStyle/>
          <a:p>
            <a:pPr>
              <a:spcBef>
                <a:spcPct val="100000"/>
              </a:spcBef>
            </a:pPr>
            <a:r>
              <a:rPr lang="en-US" altLang="zh-TW" sz="2800" dirty="0">
                <a:ea typeface="新細明體" panose="02020500000000000000" pitchFamily="18" charset="-120"/>
              </a:rPr>
              <a:t>Involves reviewing activities and determining dependencies.</a:t>
            </a:r>
          </a:p>
          <a:p>
            <a:pPr>
              <a:spcBef>
                <a:spcPct val="100000"/>
              </a:spcBef>
            </a:pPr>
            <a:r>
              <a:rPr lang="en-US" altLang="zh-TW" sz="2800" dirty="0">
                <a:ea typeface="新細明體" panose="02020500000000000000" pitchFamily="18" charset="-120"/>
              </a:rPr>
              <a:t>A </a:t>
            </a:r>
            <a:r>
              <a:rPr lang="en-US" altLang="zh-TW" sz="2800" b="1" dirty="0">
                <a:ea typeface="新細明體" panose="02020500000000000000" pitchFamily="18" charset="-120"/>
              </a:rPr>
              <a:t>dependency</a:t>
            </a:r>
            <a:r>
              <a:rPr lang="en-US" altLang="zh-TW" sz="2800" dirty="0">
                <a:ea typeface="新細明體" panose="02020500000000000000" pitchFamily="18" charset="-120"/>
              </a:rPr>
              <a:t> or </a:t>
            </a:r>
            <a:r>
              <a:rPr lang="en-US" altLang="zh-TW" sz="2800" b="1" dirty="0">
                <a:ea typeface="新細明體" panose="02020500000000000000" pitchFamily="18" charset="-120"/>
              </a:rPr>
              <a:t>relationship</a:t>
            </a:r>
            <a:r>
              <a:rPr lang="en-US" altLang="zh-TW" sz="2800" dirty="0">
                <a:ea typeface="新細明體" panose="02020500000000000000" pitchFamily="18" charset="-120"/>
              </a:rPr>
              <a:t> relates to the sequencing of project activities or tasks.	</a:t>
            </a:r>
          </a:p>
          <a:p>
            <a:pPr>
              <a:spcBef>
                <a:spcPct val="100000"/>
              </a:spcBef>
            </a:pPr>
            <a:r>
              <a:rPr lang="en-US" altLang="zh-TW" sz="2800" dirty="0">
                <a:ea typeface="新細明體" panose="02020500000000000000" pitchFamily="18" charset="-120"/>
              </a:rPr>
              <a:t>You </a:t>
            </a:r>
            <a:r>
              <a:rPr lang="en-US" altLang="zh-TW" sz="2800" i="1" dirty="0">
                <a:ea typeface="新細明體" panose="02020500000000000000" pitchFamily="18" charset="-120"/>
              </a:rPr>
              <a:t>must</a:t>
            </a:r>
            <a:r>
              <a:rPr lang="en-US" altLang="zh-TW" sz="2800" dirty="0">
                <a:ea typeface="新細明體" panose="02020500000000000000" pitchFamily="18" charset="-120"/>
              </a:rPr>
              <a:t> determine dependencies in order to use critical path analysis.</a:t>
            </a:r>
          </a:p>
        </p:txBody>
      </p:sp>
    </p:spTree>
    <p:extLst>
      <p:ext uri="{BB962C8B-B14F-4D97-AF65-F5344CB8AC3E}">
        <p14:creationId xmlns:p14="http://schemas.microsoft.com/office/powerpoint/2010/main" xmlns="" val="31483388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Arrow Diagramming Method (ADM)</a:t>
            </a:r>
          </a:p>
        </p:txBody>
      </p:sp>
      <p:sp>
        <p:nvSpPr>
          <p:cNvPr id="5" name="Content Placeholder 4"/>
          <p:cNvSpPr>
            <a:spLocks noGrp="1"/>
          </p:cNvSpPr>
          <p:nvPr>
            <p:ph idx="1"/>
          </p:nvPr>
        </p:nvSpPr>
        <p:spPr/>
        <p:txBody>
          <a:bodyPr>
            <a:normAutofit/>
          </a:bodyPr>
          <a:lstStyle/>
          <a:p>
            <a:pPr>
              <a:spcBef>
                <a:spcPct val="100000"/>
              </a:spcBef>
            </a:pPr>
            <a:r>
              <a:rPr lang="en-US" sz="2800" dirty="0"/>
              <a:t>Also called activity-on-arrow (AOA) network diagram.</a:t>
            </a:r>
          </a:p>
          <a:p>
            <a:pPr>
              <a:spcBef>
                <a:spcPct val="100000"/>
              </a:spcBef>
            </a:pPr>
            <a:r>
              <a:rPr lang="en-US" sz="2800" dirty="0"/>
              <a:t>Activities are represented by arrows.</a:t>
            </a:r>
          </a:p>
          <a:p>
            <a:pPr>
              <a:spcBef>
                <a:spcPct val="100000"/>
              </a:spcBef>
            </a:pPr>
            <a:r>
              <a:rPr lang="en-US" sz="2800" dirty="0"/>
              <a:t>Nodes or circles are the starting and ending points of activities.</a:t>
            </a:r>
          </a:p>
          <a:p>
            <a:pPr>
              <a:spcBef>
                <a:spcPct val="100000"/>
              </a:spcBef>
            </a:pPr>
            <a:r>
              <a:rPr lang="en-US" sz="2800" dirty="0"/>
              <a:t>Can only show finish-to-start dependencies.</a:t>
            </a:r>
          </a:p>
          <a:p>
            <a:endParaRPr lang="en-US" sz="2800" dirty="0"/>
          </a:p>
        </p:txBody>
      </p:sp>
    </p:spTree>
    <p:extLst>
      <p:ext uri="{BB962C8B-B14F-4D97-AF65-F5344CB8AC3E}">
        <p14:creationId xmlns:p14="http://schemas.microsoft.com/office/powerpoint/2010/main" xmlns="" val="24311766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294967295"/>
          </p:nvPr>
        </p:nvSpPr>
        <p:spPr>
          <a:xfrm>
            <a:off x="9677400" y="6553200"/>
            <a:ext cx="990600" cy="304800"/>
          </a:xfrm>
          <a:prstGeom prst="rect">
            <a:avLst/>
          </a:prstGeom>
        </p:spPr>
        <p:txBody>
          <a:bodyPr/>
          <a:lstStyle/>
          <a:p>
            <a:fld id="{E288993B-B2AC-4A2F-AB46-4573882BAD20}" type="slidenum">
              <a:rPr lang="zh-TW" altLang="en-US"/>
              <a:pPr/>
              <a:t>22</a:t>
            </a:fld>
            <a:endParaRPr lang="en-US" altLang="zh-TW"/>
          </a:p>
        </p:txBody>
      </p:sp>
      <p:sp>
        <p:nvSpPr>
          <p:cNvPr id="133122" name="Rectangle 2"/>
          <p:cNvSpPr>
            <a:spLocks noGrp="1" noChangeArrowheads="1"/>
          </p:cNvSpPr>
          <p:nvPr>
            <p:ph type="title"/>
          </p:nvPr>
        </p:nvSpPr>
        <p:spPr/>
        <p:txBody>
          <a:bodyPr/>
          <a:lstStyle/>
          <a:p>
            <a:r>
              <a:rPr lang="en-US" altLang="zh-TW" sz="3600">
                <a:ea typeface="新細明體" panose="02020500000000000000" pitchFamily="18" charset="-120"/>
              </a:rPr>
              <a:t>Sample Activity-on-Arrow (AOA) Network Diagram for Project X</a:t>
            </a:r>
            <a:endParaRPr lang="en-US" altLang="zh-TW">
              <a:ea typeface="新細明體" panose="02020500000000000000" pitchFamily="18" charset="-120"/>
            </a:endParaRPr>
          </a:p>
        </p:txBody>
      </p:sp>
      <p:pic>
        <p:nvPicPr>
          <p:cNvPr id="13312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6148" y="1901000"/>
            <a:ext cx="8305800" cy="4405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688004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4294967295"/>
          </p:nvPr>
        </p:nvSpPr>
        <p:spPr>
          <a:xfrm>
            <a:off x="9677400" y="6553200"/>
            <a:ext cx="990600" cy="304800"/>
          </a:xfrm>
          <a:prstGeom prst="rect">
            <a:avLst/>
          </a:prstGeom>
        </p:spPr>
        <p:txBody>
          <a:bodyPr/>
          <a:lstStyle/>
          <a:p>
            <a:fld id="{14D2DBA1-2EC6-4572-842E-D4C50482CE1F}" type="slidenum">
              <a:rPr lang="zh-TW" altLang="en-US"/>
              <a:pPr/>
              <a:t>23</a:t>
            </a:fld>
            <a:endParaRPr lang="en-US" altLang="zh-TW"/>
          </a:p>
        </p:txBody>
      </p:sp>
      <p:sp>
        <p:nvSpPr>
          <p:cNvPr id="138242" name="Rectangle 2"/>
          <p:cNvSpPr>
            <a:spLocks noGrp="1" noChangeArrowheads="1"/>
          </p:cNvSpPr>
          <p:nvPr>
            <p:ph type="title"/>
          </p:nvPr>
        </p:nvSpPr>
        <p:spPr>
          <a:xfrm>
            <a:off x="1828800" y="152400"/>
            <a:ext cx="8610600" cy="914400"/>
          </a:xfrm>
        </p:spPr>
        <p:txBody>
          <a:bodyPr/>
          <a:lstStyle/>
          <a:p>
            <a:r>
              <a:rPr lang="en-US" altLang="zh-TW" sz="3600">
                <a:ea typeface="新細明體" panose="02020500000000000000" pitchFamily="18" charset="-120"/>
              </a:rPr>
              <a:t>Task Dependency Types</a:t>
            </a:r>
          </a:p>
        </p:txBody>
      </p:sp>
      <p:pic>
        <p:nvPicPr>
          <p:cNvPr id="2" name="Picture 1">
            <a:extLst>
              <a:ext uri="{FF2B5EF4-FFF2-40B4-BE49-F238E27FC236}">
                <a16:creationId xmlns:a16="http://schemas.microsoft.com/office/drawing/2014/main" xmlns="" id="{7D4C7915-C6ED-4F94-9777-CE0BB8F054F9}"/>
              </a:ext>
            </a:extLst>
          </p:cNvPr>
          <p:cNvPicPr>
            <a:picLocks noChangeAspect="1"/>
          </p:cNvPicPr>
          <p:nvPr/>
        </p:nvPicPr>
        <p:blipFill>
          <a:blip r:embed="rId3"/>
          <a:stretch>
            <a:fillRect/>
          </a:stretch>
        </p:blipFill>
        <p:spPr>
          <a:xfrm>
            <a:off x="427122" y="1066800"/>
            <a:ext cx="11764878" cy="5090160"/>
          </a:xfrm>
          <a:prstGeom prst="rect">
            <a:avLst/>
          </a:prstGeom>
        </p:spPr>
      </p:pic>
    </p:spTree>
    <p:extLst>
      <p:ext uri="{BB962C8B-B14F-4D97-AF65-F5344CB8AC3E}">
        <p14:creationId xmlns:p14="http://schemas.microsoft.com/office/powerpoint/2010/main" xmlns="" val="14680323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Precedence Diagramming Method (PDM)</a:t>
            </a:r>
          </a:p>
        </p:txBody>
      </p:sp>
      <p:sp>
        <p:nvSpPr>
          <p:cNvPr id="3" name="Content Placeholder 2"/>
          <p:cNvSpPr>
            <a:spLocks noGrp="1"/>
          </p:cNvSpPr>
          <p:nvPr>
            <p:ph idx="1"/>
          </p:nvPr>
        </p:nvSpPr>
        <p:spPr/>
        <p:txBody>
          <a:bodyPr/>
          <a:lstStyle/>
          <a:p>
            <a:pPr>
              <a:spcBef>
                <a:spcPct val="100000"/>
              </a:spcBef>
            </a:pPr>
            <a:r>
              <a:rPr lang="en-US" dirty="0"/>
              <a:t>Activities are represented by boxes.</a:t>
            </a:r>
          </a:p>
          <a:p>
            <a:pPr>
              <a:spcBef>
                <a:spcPct val="100000"/>
              </a:spcBef>
            </a:pPr>
            <a:r>
              <a:rPr lang="en-US" dirty="0"/>
              <a:t>Arrows show relationships between activities.</a:t>
            </a:r>
          </a:p>
          <a:p>
            <a:pPr>
              <a:spcBef>
                <a:spcPct val="100000"/>
              </a:spcBef>
            </a:pPr>
            <a:r>
              <a:rPr lang="en-US" dirty="0"/>
              <a:t>More popular than ADM method and used by project management software.</a:t>
            </a:r>
          </a:p>
          <a:p>
            <a:pPr>
              <a:spcBef>
                <a:spcPct val="100000"/>
              </a:spcBef>
            </a:pPr>
            <a:r>
              <a:rPr lang="en-US" dirty="0"/>
              <a:t>Better at showing different types of dependencies.</a:t>
            </a:r>
          </a:p>
          <a:p>
            <a:endParaRPr lang="en-US" dirty="0"/>
          </a:p>
        </p:txBody>
      </p:sp>
    </p:spTree>
    <p:extLst>
      <p:ext uri="{BB962C8B-B14F-4D97-AF65-F5344CB8AC3E}">
        <p14:creationId xmlns:p14="http://schemas.microsoft.com/office/powerpoint/2010/main" xmlns="" val="22383540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294967295"/>
          </p:nvPr>
        </p:nvSpPr>
        <p:spPr>
          <a:xfrm>
            <a:off x="9677400" y="6553200"/>
            <a:ext cx="990600" cy="304800"/>
          </a:xfrm>
          <a:prstGeom prst="rect">
            <a:avLst/>
          </a:prstGeom>
        </p:spPr>
        <p:txBody>
          <a:bodyPr/>
          <a:lstStyle/>
          <a:p>
            <a:fld id="{EA7F50D6-627A-4001-ACB3-B41BE8B80AFF}" type="slidenum">
              <a:rPr lang="zh-TW" altLang="en-US"/>
              <a:pPr/>
              <a:t>25</a:t>
            </a:fld>
            <a:endParaRPr lang="en-US" altLang="zh-TW"/>
          </a:p>
        </p:txBody>
      </p:sp>
      <p:sp>
        <p:nvSpPr>
          <p:cNvPr id="139266" name="Rectangle 2"/>
          <p:cNvSpPr>
            <a:spLocks noGrp="1" noChangeArrowheads="1"/>
          </p:cNvSpPr>
          <p:nvPr>
            <p:ph type="title"/>
          </p:nvPr>
        </p:nvSpPr>
        <p:spPr>
          <a:xfrm>
            <a:off x="1981200" y="381001"/>
            <a:ext cx="8305800" cy="854075"/>
          </a:xfrm>
        </p:spPr>
        <p:txBody>
          <a:bodyPr>
            <a:normAutofit fontScale="90000"/>
          </a:bodyPr>
          <a:lstStyle/>
          <a:p>
            <a:r>
              <a:rPr lang="en-US" altLang="zh-TW" sz="4000">
                <a:ea typeface="新細明體" panose="02020500000000000000" pitchFamily="18" charset="-120"/>
              </a:rPr>
              <a:t>Sample PDM </a:t>
            </a:r>
            <a:r>
              <a:rPr lang="en-US" altLang="zh-TW" sz="2000">
                <a:ea typeface="新細明體" panose="02020500000000000000" pitchFamily="18" charset="-120"/>
              </a:rPr>
              <a:t>(Precedence Diagramming Method)</a:t>
            </a:r>
            <a:r>
              <a:rPr lang="en-US" altLang="zh-TW" sz="4000">
                <a:ea typeface="新細明體" panose="02020500000000000000" pitchFamily="18" charset="-120"/>
              </a:rPr>
              <a:t> Network Diagram</a:t>
            </a:r>
            <a:endParaRPr lang="en-US" altLang="zh-TW" sz="3600" b="1">
              <a:ea typeface="新細明體" panose="02020500000000000000" pitchFamily="18" charset="-120"/>
            </a:endParaRPr>
          </a:p>
        </p:txBody>
      </p:sp>
      <p:pic>
        <p:nvPicPr>
          <p:cNvPr id="13926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b="17007"/>
          <a:stretch>
            <a:fillRect/>
          </a:stretch>
        </p:blipFill>
        <p:spPr bwMode="auto">
          <a:xfrm>
            <a:off x="2057400" y="1296988"/>
            <a:ext cx="8077200" cy="5027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689812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
            </a:r>
            <a:r>
              <a:rPr lang="en-US" b="1" i="1" dirty="0">
                <a:solidFill>
                  <a:srgbClr val="FF0000"/>
                </a:solidFill>
              </a:rPr>
              <a:t>Resource</a:t>
            </a:r>
            <a:r>
              <a:rPr lang="en-US" dirty="0"/>
              <a:t> Estimating</a:t>
            </a:r>
          </a:p>
        </p:txBody>
      </p:sp>
      <p:sp>
        <p:nvSpPr>
          <p:cNvPr id="3" name="Content Placeholder 2"/>
          <p:cNvSpPr>
            <a:spLocks noGrp="1"/>
          </p:cNvSpPr>
          <p:nvPr>
            <p:ph idx="1"/>
          </p:nvPr>
        </p:nvSpPr>
        <p:spPr>
          <a:xfrm>
            <a:off x="1069848" y="1790700"/>
            <a:ext cx="10058400" cy="4381500"/>
          </a:xfrm>
        </p:spPr>
        <p:txBody>
          <a:bodyPr>
            <a:noAutofit/>
          </a:bodyPr>
          <a:lstStyle/>
          <a:p>
            <a:pPr>
              <a:spcBef>
                <a:spcPct val="40000"/>
              </a:spcBef>
            </a:pPr>
            <a:r>
              <a:rPr lang="en-US" sz="2800" dirty="0"/>
              <a:t>Before estimating activity durations, you must have a good idea of the quantity and type of resources that will be assigned to each activity.</a:t>
            </a:r>
          </a:p>
          <a:p>
            <a:pPr>
              <a:spcBef>
                <a:spcPct val="40000"/>
              </a:spcBef>
            </a:pPr>
            <a:r>
              <a:rPr lang="en-US" sz="2800" dirty="0"/>
              <a:t>Consider important issues in estimating resources:</a:t>
            </a:r>
          </a:p>
          <a:p>
            <a:pPr lvl="1">
              <a:spcBef>
                <a:spcPct val="40000"/>
              </a:spcBef>
            </a:pPr>
            <a:r>
              <a:rPr lang="en-US" sz="2800" dirty="0"/>
              <a:t>How difficult will it be to complete specific activities on this project?</a:t>
            </a:r>
          </a:p>
          <a:p>
            <a:pPr lvl="1">
              <a:spcBef>
                <a:spcPct val="40000"/>
              </a:spcBef>
            </a:pPr>
            <a:r>
              <a:rPr lang="en-US" sz="2800" dirty="0"/>
              <a:t>What is the organization’s history in doing similar activities?</a:t>
            </a:r>
          </a:p>
          <a:p>
            <a:pPr lvl="1">
              <a:spcBef>
                <a:spcPct val="40000"/>
              </a:spcBef>
            </a:pPr>
            <a:r>
              <a:rPr lang="en-US" sz="2800" dirty="0"/>
              <a:t>Are the required resources available?</a:t>
            </a:r>
          </a:p>
          <a:p>
            <a:endParaRPr lang="en-US" sz="2800" dirty="0"/>
          </a:p>
        </p:txBody>
      </p:sp>
    </p:spTree>
    <p:extLst>
      <p:ext uri="{BB962C8B-B14F-4D97-AF65-F5344CB8AC3E}">
        <p14:creationId xmlns:p14="http://schemas.microsoft.com/office/powerpoint/2010/main" xmlns="" val="16186688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
            </a:r>
            <a:r>
              <a:rPr lang="en-US" b="1" i="1" dirty="0">
                <a:solidFill>
                  <a:srgbClr val="FF0000"/>
                </a:solidFill>
              </a:rPr>
              <a:t>Duration</a:t>
            </a:r>
            <a:r>
              <a:rPr lang="en-US" dirty="0"/>
              <a:t> Estimating</a:t>
            </a:r>
          </a:p>
        </p:txBody>
      </p:sp>
      <p:sp>
        <p:nvSpPr>
          <p:cNvPr id="3" name="Content Placeholder 2"/>
          <p:cNvSpPr>
            <a:spLocks noGrp="1"/>
          </p:cNvSpPr>
          <p:nvPr>
            <p:ph idx="1"/>
          </p:nvPr>
        </p:nvSpPr>
        <p:spPr/>
        <p:txBody>
          <a:bodyPr>
            <a:normAutofit/>
          </a:bodyPr>
          <a:lstStyle/>
          <a:p>
            <a:pPr>
              <a:spcBef>
                <a:spcPct val="100000"/>
              </a:spcBef>
            </a:pPr>
            <a:r>
              <a:rPr lang="en-US" sz="2800" b="1" dirty="0"/>
              <a:t>Duration</a:t>
            </a:r>
            <a:r>
              <a:rPr lang="en-US" sz="2800" dirty="0"/>
              <a:t> includes the actual amount of time worked on an activity </a:t>
            </a:r>
            <a:r>
              <a:rPr lang="en-US" sz="2800" i="1" dirty="0"/>
              <a:t>plus</a:t>
            </a:r>
            <a:r>
              <a:rPr lang="en-US" sz="2800" dirty="0"/>
              <a:t> the elapsed time.</a:t>
            </a:r>
          </a:p>
          <a:p>
            <a:pPr>
              <a:spcBef>
                <a:spcPct val="100000"/>
              </a:spcBef>
            </a:pPr>
            <a:r>
              <a:rPr lang="en-US" sz="2800" b="1" dirty="0"/>
              <a:t>Effort</a:t>
            </a:r>
            <a:r>
              <a:rPr lang="en-US" sz="2800" dirty="0"/>
              <a:t> is the number of workdays or work hours required to complete a task.</a:t>
            </a:r>
          </a:p>
          <a:p>
            <a:pPr>
              <a:spcBef>
                <a:spcPct val="100000"/>
              </a:spcBef>
            </a:pPr>
            <a:r>
              <a:rPr lang="en-US" sz="2800" dirty="0" smtClean="0"/>
              <a:t>People </a:t>
            </a:r>
            <a:r>
              <a:rPr lang="en-US" sz="2800" dirty="0"/>
              <a:t>doing the work should help create estimates, and an expert should review them.</a:t>
            </a:r>
          </a:p>
          <a:p>
            <a:endParaRPr lang="en-US" sz="2800" dirty="0"/>
          </a:p>
        </p:txBody>
      </p:sp>
    </p:spTree>
    <p:extLst>
      <p:ext uri="{BB962C8B-B14F-4D97-AF65-F5344CB8AC3E}">
        <p14:creationId xmlns:p14="http://schemas.microsoft.com/office/powerpoint/2010/main" xmlns="" val="21790306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Multi(Three) Point Estimating</a:t>
            </a:r>
          </a:p>
        </p:txBody>
      </p:sp>
      <p:sp>
        <p:nvSpPr>
          <p:cNvPr id="3" name="Content Placeholder 2"/>
          <p:cNvSpPr>
            <a:spLocks noGrp="1"/>
          </p:cNvSpPr>
          <p:nvPr>
            <p:ph idx="1"/>
          </p:nvPr>
        </p:nvSpPr>
        <p:spPr/>
        <p:txBody>
          <a:bodyPr>
            <a:normAutofit/>
          </a:bodyPr>
          <a:lstStyle/>
          <a:p>
            <a:pPr>
              <a:spcBef>
                <a:spcPct val="40000"/>
              </a:spcBef>
            </a:pPr>
            <a:r>
              <a:rPr lang="en-US" dirty="0"/>
              <a:t>Instead of providing activity estimates as a discrete number, such as four weeks, it’s often helpful to create a </a:t>
            </a:r>
            <a:r>
              <a:rPr lang="en-US" b="1" dirty="0"/>
              <a:t>three-point estimate</a:t>
            </a:r>
            <a:r>
              <a:rPr lang="en-US" dirty="0"/>
              <a:t>:</a:t>
            </a:r>
            <a:endParaRPr lang="en-US" b="1" dirty="0"/>
          </a:p>
          <a:p>
            <a:pPr lvl="1">
              <a:spcBef>
                <a:spcPct val="40000"/>
              </a:spcBef>
            </a:pPr>
            <a:r>
              <a:rPr lang="en-US" dirty="0"/>
              <a:t>An estimate that includes an optimistic, most likely, and pessimistic estimate, such as three weeks for the optimistic, four weeks for the most likely, and five weeks for the pessimistic estimate.</a:t>
            </a:r>
          </a:p>
          <a:p>
            <a:pPr>
              <a:spcBef>
                <a:spcPct val="40000"/>
              </a:spcBef>
            </a:pPr>
            <a:r>
              <a:rPr lang="en-US" dirty="0"/>
              <a:t>Three-point estimates are needed for PERT estimates</a:t>
            </a:r>
          </a:p>
          <a:p>
            <a:endParaRPr lang="en-US" dirty="0"/>
          </a:p>
        </p:txBody>
      </p:sp>
    </p:spTree>
    <p:extLst>
      <p:ext uri="{BB962C8B-B14F-4D97-AF65-F5344CB8AC3E}">
        <p14:creationId xmlns:p14="http://schemas.microsoft.com/office/powerpoint/2010/main" xmlns="" val="42647252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Reserve Time</a:t>
            </a:r>
          </a:p>
        </p:txBody>
      </p:sp>
      <p:sp>
        <p:nvSpPr>
          <p:cNvPr id="3" name="Content Placeholder 2"/>
          <p:cNvSpPr>
            <a:spLocks noGrp="1"/>
          </p:cNvSpPr>
          <p:nvPr>
            <p:ph idx="1"/>
          </p:nvPr>
        </p:nvSpPr>
        <p:spPr/>
        <p:txBody>
          <a:bodyPr>
            <a:normAutofit/>
          </a:bodyPr>
          <a:lstStyle/>
          <a:p>
            <a:r>
              <a:rPr lang="en-US" dirty="0"/>
              <a:t>A reserve time is a percentage of the project duration or a preset number of work periods and is usually added to the end of the project schedule. </a:t>
            </a:r>
          </a:p>
          <a:p>
            <a:r>
              <a:rPr lang="en-US" dirty="0"/>
              <a:t>Reserve time may also be added to individual activity durations based on risk or uncertainty in the activity duration. When activities are completed late, the additional time for the activity is subtracted from the reserve time. </a:t>
            </a:r>
          </a:p>
          <a:p>
            <a:r>
              <a:rPr lang="en-US" dirty="0"/>
              <a:t>As the project moves forward, the reserve time can be reduced or eliminated as the project manager sees fit.</a:t>
            </a:r>
          </a:p>
          <a:p>
            <a:r>
              <a:rPr lang="en-US" dirty="0"/>
              <a:t> Reserve time decisions should be documented.</a:t>
            </a:r>
          </a:p>
        </p:txBody>
      </p:sp>
    </p:spTree>
    <p:extLst>
      <p:ext uri="{BB962C8B-B14F-4D97-AF65-F5344CB8AC3E}">
        <p14:creationId xmlns:p14="http://schemas.microsoft.com/office/powerpoint/2010/main" xmlns="" val="28951943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52600" y="244476"/>
            <a:ext cx="8915400" cy="898525"/>
          </a:xfrm>
        </p:spPr>
        <p:txBody>
          <a:bodyPr>
            <a:normAutofit/>
          </a:bodyPr>
          <a:lstStyle/>
          <a:p>
            <a:r>
              <a:rPr lang="en-US" altLang="en-US" dirty="0" smtClean="0"/>
              <a:t>Importance of Project Schedules</a:t>
            </a:r>
            <a:endParaRPr lang="en-US" altLang="en-US" dirty="0"/>
          </a:p>
        </p:txBody>
      </p:sp>
      <p:sp>
        <p:nvSpPr>
          <p:cNvPr id="15363" name="Rectangle 3"/>
          <p:cNvSpPr>
            <a:spLocks noGrp="1" noChangeArrowheads="1"/>
          </p:cNvSpPr>
          <p:nvPr>
            <p:ph type="body" idx="1"/>
          </p:nvPr>
        </p:nvSpPr>
        <p:spPr>
          <a:xfrm>
            <a:off x="1828800" y="1219200"/>
            <a:ext cx="9595104" cy="4876800"/>
          </a:xfrm>
        </p:spPr>
        <p:txBody>
          <a:bodyPr>
            <a:normAutofit/>
          </a:bodyPr>
          <a:lstStyle/>
          <a:p>
            <a:r>
              <a:rPr lang="en-US" altLang="en-US" sz="2800" dirty="0" smtClean="0"/>
              <a:t>Managers often cite </a:t>
            </a:r>
            <a:r>
              <a:rPr lang="en-US" altLang="en-US" sz="2800" b="1" i="1" dirty="0" smtClean="0"/>
              <a:t>delivering</a:t>
            </a:r>
            <a:r>
              <a:rPr lang="en-US" altLang="en-US" sz="2800" dirty="0" smtClean="0"/>
              <a:t> projects on </a:t>
            </a:r>
            <a:r>
              <a:rPr lang="en-US" altLang="en-US" sz="2800" b="1" i="1" dirty="0" smtClean="0"/>
              <a:t>time</a:t>
            </a:r>
            <a:r>
              <a:rPr lang="en-US" altLang="en-US" sz="2800" dirty="0" smtClean="0"/>
              <a:t> as one of their </a:t>
            </a:r>
            <a:r>
              <a:rPr lang="en-US" altLang="en-US" sz="2800" b="1" i="1" dirty="0" smtClean="0">
                <a:solidFill>
                  <a:srgbClr val="FF0000"/>
                </a:solidFill>
              </a:rPr>
              <a:t>biggest challenges</a:t>
            </a:r>
          </a:p>
          <a:p>
            <a:r>
              <a:rPr lang="en-US" altLang="en-US" sz="2800" dirty="0" smtClean="0"/>
              <a:t>Time has the least amount of flexibility; it passes no matter what happens on a project</a:t>
            </a:r>
          </a:p>
          <a:p>
            <a:r>
              <a:rPr lang="en-US" altLang="en-US" sz="2800" dirty="0" smtClean="0"/>
              <a:t>Schedule issues are the main reason for conflicts on projects, especially during the second half of projects</a:t>
            </a:r>
            <a:endParaRPr lang="en-US" altLang="en-US" sz="2800" dirty="0"/>
          </a:p>
        </p:txBody>
      </p:sp>
      <p:sp>
        <p:nvSpPr>
          <p:cNvPr id="6" name="Slide Number Placeholder 5"/>
          <p:cNvSpPr>
            <a:spLocks noGrp="1"/>
          </p:cNvSpPr>
          <p:nvPr>
            <p:ph type="sldNum" sz="quarter" idx="4294967295"/>
          </p:nvPr>
        </p:nvSpPr>
        <p:spPr>
          <a:xfrm>
            <a:off x="1670050" y="6210300"/>
            <a:ext cx="457200" cy="457200"/>
          </a:xfrm>
          <a:prstGeom prst="ellipse">
            <a:avLst/>
          </a:prstGeom>
        </p:spPr>
        <p:txBody>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fld id="{1DEA6DB5-AB98-4CA7-B13C-8D46B55B4CCA}" type="slidenum">
              <a:rPr lang="en-US" altLang="en-US" sz="1400" smtClean="0">
                <a:solidFill>
                  <a:srgbClr val="FFFFFF"/>
                </a:solidFill>
              </a:rPr>
              <a:pPr eaLnBrk="1" hangingPunct="1"/>
              <a:t>3</a:t>
            </a:fld>
            <a:endParaRPr lang="en-US" altLang="en-US" sz="1400">
              <a:solidFill>
                <a:srgbClr val="FFFFFF"/>
              </a:solidFill>
            </a:endParaRPr>
          </a:p>
        </p:txBody>
      </p:sp>
    </p:spTree>
    <p:extLst>
      <p:ext uri="{BB962C8B-B14F-4D97-AF65-F5344CB8AC3E}">
        <p14:creationId xmlns:p14="http://schemas.microsoft.com/office/powerpoint/2010/main" xmlns="" val="20717145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Development</a:t>
            </a:r>
          </a:p>
        </p:txBody>
      </p:sp>
      <p:sp>
        <p:nvSpPr>
          <p:cNvPr id="3" name="Content Placeholder 2"/>
          <p:cNvSpPr>
            <a:spLocks noGrp="1"/>
          </p:cNvSpPr>
          <p:nvPr>
            <p:ph idx="1"/>
          </p:nvPr>
        </p:nvSpPr>
        <p:spPr/>
        <p:txBody>
          <a:bodyPr>
            <a:normAutofit/>
          </a:bodyPr>
          <a:lstStyle/>
          <a:p>
            <a:pPr>
              <a:spcBef>
                <a:spcPct val="100000"/>
              </a:spcBef>
            </a:pPr>
            <a:r>
              <a:rPr lang="en-US" dirty="0"/>
              <a:t>Uses results of the other time management processes to determine the start and end dates of the project.</a:t>
            </a:r>
          </a:p>
          <a:p>
            <a:pPr>
              <a:spcBef>
                <a:spcPct val="100000"/>
              </a:spcBef>
            </a:pPr>
            <a:r>
              <a:rPr lang="en-US" dirty="0"/>
              <a:t>Ultimate goal is to create a realistic project schedule that provides a basis for monitoring project progress for the time dimension of the project.</a:t>
            </a:r>
          </a:p>
          <a:p>
            <a:pPr>
              <a:spcBef>
                <a:spcPct val="100000"/>
              </a:spcBef>
            </a:pPr>
            <a:r>
              <a:rPr lang="en-US" dirty="0"/>
              <a:t>Important tools and techniques include Gantt charts, critical path analysis, critical chain scheduling, and PERT analysis.</a:t>
            </a:r>
          </a:p>
          <a:p>
            <a:endParaRPr lang="en-US" dirty="0"/>
          </a:p>
        </p:txBody>
      </p:sp>
    </p:spTree>
    <p:extLst>
      <p:ext uri="{BB962C8B-B14F-4D97-AF65-F5344CB8AC3E}">
        <p14:creationId xmlns:p14="http://schemas.microsoft.com/office/powerpoint/2010/main" xmlns="" val="15120225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Development(contd.)</a:t>
            </a:r>
          </a:p>
        </p:txBody>
      </p:sp>
      <p:sp>
        <p:nvSpPr>
          <p:cNvPr id="3" name="Content Placeholder 2"/>
          <p:cNvSpPr>
            <a:spLocks noGrp="1"/>
          </p:cNvSpPr>
          <p:nvPr>
            <p:ph idx="1"/>
          </p:nvPr>
        </p:nvSpPr>
        <p:spPr/>
        <p:txBody>
          <a:bodyPr/>
          <a:lstStyle/>
          <a:p>
            <a:pPr>
              <a:lnSpc>
                <a:spcPct val="90000"/>
              </a:lnSpc>
              <a:buFont typeface="Wingdings" pitchFamily="2" charset="2"/>
              <a:buNone/>
            </a:pPr>
            <a:r>
              <a:rPr lang="en-US" dirty="0"/>
              <a:t>To develop a schedule, one needs to</a:t>
            </a:r>
          </a:p>
          <a:p>
            <a:pPr lvl="1">
              <a:lnSpc>
                <a:spcPct val="90000"/>
              </a:lnSpc>
            </a:pPr>
            <a:endParaRPr lang="en-US" dirty="0"/>
          </a:p>
          <a:p>
            <a:pPr lvl="1">
              <a:lnSpc>
                <a:spcPct val="90000"/>
              </a:lnSpc>
            </a:pPr>
            <a:r>
              <a:rPr lang="en-US" dirty="0"/>
              <a:t>Define the activities (WBS), </a:t>
            </a:r>
          </a:p>
          <a:p>
            <a:pPr lvl="1">
              <a:lnSpc>
                <a:spcPct val="90000"/>
              </a:lnSpc>
            </a:pPr>
            <a:endParaRPr lang="en-US" dirty="0"/>
          </a:p>
          <a:p>
            <a:pPr lvl="1">
              <a:lnSpc>
                <a:spcPct val="90000"/>
              </a:lnSpc>
            </a:pPr>
            <a:r>
              <a:rPr lang="en-US" dirty="0"/>
              <a:t>Put them in order of how the work will be done (activity sequencing), and then </a:t>
            </a:r>
          </a:p>
          <a:p>
            <a:pPr lvl="1">
              <a:lnSpc>
                <a:spcPct val="90000"/>
              </a:lnSpc>
            </a:pPr>
            <a:endParaRPr lang="en-US" dirty="0"/>
          </a:p>
          <a:p>
            <a:pPr lvl="1">
              <a:lnSpc>
                <a:spcPct val="90000"/>
              </a:lnSpc>
            </a:pPr>
            <a:r>
              <a:rPr lang="en-US" dirty="0"/>
              <a:t>Estimate the duration of each activity (activity duration estimating). </a:t>
            </a:r>
          </a:p>
          <a:p>
            <a:endParaRPr lang="en-US" dirty="0"/>
          </a:p>
        </p:txBody>
      </p:sp>
    </p:spTree>
    <p:extLst>
      <p:ext uri="{BB962C8B-B14F-4D97-AF65-F5344CB8AC3E}">
        <p14:creationId xmlns:p14="http://schemas.microsoft.com/office/powerpoint/2010/main" xmlns="" val="28715409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298448" y="219075"/>
            <a:ext cx="10058400" cy="1609344"/>
          </a:xfrm>
        </p:spPr>
        <p:txBody>
          <a:bodyPr/>
          <a:lstStyle/>
          <a:p>
            <a:r>
              <a:rPr lang="en-US" dirty="0"/>
              <a:t>Critical Path Method (CPM)</a:t>
            </a:r>
          </a:p>
        </p:txBody>
      </p:sp>
      <p:sp>
        <p:nvSpPr>
          <p:cNvPr id="146435" name="Rectangle 3"/>
          <p:cNvSpPr>
            <a:spLocks noGrp="1" noChangeArrowheads="1"/>
          </p:cNvSpPr>
          <p:nvPr>
            <p:ph type="body" idx="1"/>
          </p:nvPr>
        </p:nvSpPr>
        <p:spPr>
          <a:xfrm>
            <a:off x="1947864" y="1609344"/>
            <a:ext cx="8186737" cy="4791075"/>
          </a:xfrm>
        </p:spPr>
        <p:txBody>
          <a:bodyPr/>
          <a:lstStyle/>
          <a:p>
            <a:pPr>
              <a:spcBef>
                <a:spcPct val="50000"/>
              </a:spcBef>
            </a:pPr>
            <a:r>
              <a:rPr lang="en-US" sz="2600" b="1" dirty="0"/>
              <a:t>CPM</a:t>
            </a:r>
            <a:r>
              <a:rPr lang="en-US" sz="2600" dirty="0"/>
              <a:t> is a network diagramming technique used to predict total project duration.</a:t>
            </a:r>
          </a:p>
          <a:p>
            <a:pPr>
              <a:spcBef>
                <a:spcPct val="50000"/>
              </a:spcBef>
            </a:pPr>
            <a:r>
              <a:rPr lang="en-US" sz="2600" dirty="0" smtClean="0"/>
              <a:t>The </a:t>
            </a:r>
            <a:r>
              <a:rPr lang="en-US" sz="2600" dirty="0"/>
              <a:t>critical path is the </a:t>
            </a:r>
            <a:r>
              <a:rPr lang="en-US" sz="2600" i="1" dirty="0"/>
              <a:t>longest path</a:t>
            </a:r>
            <a:r>
              <a:rPr lang="en-US" sz="2600" dirty="0"/>
              <a:t> through the network diagram and has the least amount of</a:t>
            </a:r>
            <a:r>
              <a:rPr lang="en-US" sz="2600" b="1" dirty="0"/>
              <a:t> </a:t>
            </a:r>
            <a:r>
              <a:rPr lang="en-US" sz="2600" dirty="0"/>
              <a:t>slack or float</a:t>
            </a:r>
            <a:r>
              <a:rPr lang="en-US" sz="2600" dirty="0" smtClean="0"/>
              <a:t>.</a:t>
            </a:r>
            <a:endParaRPr lang="en-US" sz="2600" dirty="0"/>
          </a:p>
        </p:txBody>
      </p:sp>
    </p:spTree>
    <p:extLst>
      <p:ext uri="{BB962C8B-B14F-4D97-AF65-F5344CB8AC3E}">
        <p14:creationId xmlns:p14="http://schemas.microsoft.com/office/powerpoint/2010/main" xmlns="" val="2878767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t>Calculating the Critical Path</a:t>
            </a:r>
          </a:p>
        </p:txBody>
      </p:sp>
      <p:sp>
        <p:nvSpPr>
          <p:cNvPr id="147459" name="Rectangle 3"/>
          <p:cNvSpPr>
            <a:spLocks noGrp="1" noChangeArrowheads="1"/>
          </p:cNvSpPr>
          <p:nvPr>
            <p:ph type="body" idx="1"/>
          </p:nvPr>
        </p:nvSpPr>
        <p:spPr/>
        <p:txBody>
          <a:bodyPr>
            <a:noAutofit/>
          </a:bodyPr>
          <a:lstStyle/>
          <a:p>
            <a:pPr>
              <a:spcBef>
                <a:spcPct val="100000"/>
              </a:spcBef>
            </a:pPr>
            <a:r>
              <a:rPr lang="en-US" sz="2800" dirty="0"/>
              <a:t>Develop a good network diagram.</a:t>
            </a:r>
          </a:p>
          <a:p>
            <a:pPr>
              <a:spcBef>
                <a:spcPct val="100000"/>
              </a:spcBef>
            </a:pPr>
            <a:r>
              <a:rPr lang="en-US" sz="2800" dirty="0"/>
              <a:t>Add the duration estimates for all activities on each path through the network diagram.</a:t>
            </a:r>
          </a:p>
          <a:p>
            <a:pPr>
              <a:spcBef>
                <a:spcPct val="100000"/>
              </a:spcBef>
            </a:pPr>
            <a:r>
              <a:rPr lang="en-US" sz="2800" dirty="0"/>
              <a:t>The longest path is the critical path.</a:t>
            </a:r>
          </a:p>
          <a:p>
            <a:pPr>
              <a:spcBef>
                <a:spcPct val="100000"/>
              </a:spcBef>
            </a:pPr>
            <a:r>
              <a:rPr lang="en-US" sz="2800" dirty="0"/>
              <a:t>If one or more of the activities on the critical path takes longer than planned, the whole project schedule will slip </a:t>
            </a:r>
            <a:r>
              <a:rPr lang="en-US" sz="2800" i="1" dirty="0"/>
              <a:t>unless</a:t>
            </a:r>
            <a:r>
              <a:rPr lang="en-US" sz="2800" dirty="0"/>
              <a:t> the project manager takes corrective action.</a:t>
            </a:r>
          </a:p>
        </p:txBody>
      </p:sp>
    </p:spTree>
    <p:extLst>
      <p:ext uri="{BB962C8B-B14F-4D97-AF65-F5344CB8AC3E}">
        <p14:creationId xmlns:p14="http://schemas.microsoft.com/office/powerpoint/2010/main" xmlns="" val="4726493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981201" y="228601"/>
            <a:ext cx="8075613" cy="784225"/>
          </a:xfrm>
        </p:spPr>
        <p:txBody>
          <a:bodyPr>
            <a:normAutofit fontScale="90000"/>
          </a:bodyPr>
          <a:lstStyle/>
          <a:p>
            <a:r>
              <a:rPr lang="en-US" sz="4000"/>
              <a:t>Figure 6-8. Determining the Critical Path for Project X</a:t>
            </a:r>
          </a:p>
        </p:txBody>
      </p:sp>
      <p:pic>
        <p:nvPicPr>
          <p:cNvPr id="14950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62200" y="1485900"/>
            <a:ext cx="7543800"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181082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3648" y="1524000"/>
            <a:ext cx="10058400" cy="4050792"/>
          </a:xfrm>
        </p:spPr>
        <p:txBody>
          <a:bodyPr>
            <a:noAutofit/>
          </a:bodyPr>
          <a:lstStyle/>
          <a:p>
            <a:pPr marL="444500" indent="-444500"/>
            <a:r>
              <a:rPr lang="en-US" altLang="en-US" sz="2800" dirty="0"/>
              <a:t>To find the critical path, need to determine the following quantities for each activity in the network</a:t>
            </a:r>
          </a:p>
          <a:p>
            <a:pPr marL="444500" indent="-444500">
              <a:buFont typeface="Wingdings" panose="05000000000000000000" pitchFamily="2" charset="2"/>
              <a:buAutoNum type="arabicPeriod"/>
            </a:pPr>
            <a:r>
              <a:rPr lang="en-US" altLang="en-US" sz="2800" i="1" dirty="0">
                <a:solidFill>
                  <a:schemeClr val="accent2"/>
                </a:solidFill>
                <a:effectLst>
                  <a:outerShdw blurRad="38100" dist="38100" dir="2700000" algn="tl">
                    <a:srgbClr val="C0C0C0"/>
                  </a:outerShdw>
                </a:effectLst>
              </a:rPr>
              <a:t>Earliest start time</a:t>
            </a:r>
            <a:r>
              <a:rPr lang="en-US" altLang="en-US" sz="2800" dirty="0"/>
              <a:t> (</a:t>
            </a:r>
            <a:r>
              <a:rPr lang="en-US" altLang="en-US" sz="2800" i="1" dirty="0">
                <a:solidFill>
                  <a:schemeClr val="accent2"/>
                </a:solidFill>
                <a:effectLst>
                  <a:outerShdw blurRad="38100" dist="38100" dir="2700000" algn="tl">
                    <a:srgbClr val="C0C0C0"/>
                  </a:outerShdw>
                </a:effectLst>
              </a:rPr>
              <a:t>ES</a:t>
            </a:r>
            <a:r>
              <a:rPr lang="en-US" altLang="en-US" sz="2800" dirty="0"/>
              <a:t>): the earliest time an activity can begin without violation of immediate predecessor requirements</a:t>
            </a:r>
          </a:p>
          <a:p>
            <a:pPr marL="444500" indent="-444500">
              <a:buFont typeface="Wingdings" panose="05000000000000000000" pitchFamily="2" charset="2"/>
              <a:buAutoNum type="arabicPeriod"/>
            </a:pPr>
            <a:r>
              <a:rPr lang="en-US" altLang="en-US" sz="2800" i="1" dirty="0">
                <a:solidFill>
                  <a:schemeClr val="accent2"/>
                </a:solidFill>
                <a:effectLst>
                  <a:outerShdw blurRad="38100" dist="38100" dir="2700000" algn="tl">
                    <a:srgbClr val="C0C0C0"/>
                  </a:outerShdw>
                </a:effectLst>
              </a:rPr>
              <a:t>Earliest finish time</a:t>
            </a:r>
            <a:r>
              <a:rPr lang="en-US" altLang="en-US" sz="2800" dirty="0"/>
              <a:t> (</a:t>
            </a:r>
            <a:r>
              <a:rPr lang="en-US" altLang="en-US" sz="2800" i="1" dirty="0">
                <a:solidFill>
                  <a:schemeClr val="accent2"/>
                </a:solidFill>
                <a:effectLst>
                  <a:outerShdw blurRad="38100" dist="38100" dir="2700000" algn="tl">
                    <a:srgbClr val="C0C0C0"/>
                  </a:outerShdw>
                </a:effectLst>
              </a:rPr>
              <a:t>EF</a:t>
            </a:r>
            <a:r>
              <a:rPr lang="en-US" altLang="en-US" sz="2800" dirty="0"/>
              <a:t>): the earliest time at which an activity can end</a:t>
            </a:r>
          </a:p>
          <a:p>
            <a:pPr marL="444500" indent="-444500">
              <a:buFont typeface="Wingdings" panose="05000000000000000000" pitchFamily="2" charset="2"/>
              <a:buAutoNum type="arabicPeriod"/>
            </a:pPr>
            <a:r>
              <a:rPr lang="en-US" altLang="en-US" sz="2800" i="1" dirty="0">
                <a:solidFill>
                  <a:schemeClr val="accent2"/>
                </a:solidFill>
                <a:effectLst>
                  <a:outerShdw blurRad="38100" dist="38100" dir="2700000" algn="tl">
                    <a:srgbClr val="C0C0C0"/>
                  </a:outerShdw>
                </a:effectLst>
              </a:rPr>
              <a:t>Latest start time</a:t>
            </a:r>
            <a:r>
              <a:rPr lang="en-US" altLang="en-US" sz="2800" dirty="0"/>
              <a:t> (</a:t>
            </a:r>
            <a:r>
              <a:rPr lang="en-US" altLang="en-US" sz="2800" i="1" dirty="0">
                <a:solidFill>
                  <a:schemeClr val="accent2"/>
                </a:solidFill>
                <a:effectLst>
                  <a:outerShdw blurRad="38100" dist="38100" dir="2700000" algn="tl">
                    <a:srgbClr val="C0C0C0"/>
                  </a:outerShdw>
                </a:effectLst>
              </a:rPr>
              <a:t>LS</a:t>
            </a:r>
            <a:r>
              <a:rPr lang="en-US" altLang="en-US" sz="2800" dirty="0"/>
              <a:t>): the latest time an activity can begin without delaying the entire project</a:t>
            </a:r>
          </a:p>
          <a:p>
            <a:pPr marL="444500" indent="-444500">
              <a:buFont typeface="Wingdings" panose="05000000000000000000" pitchFamily="2" charset="2"/>
              <a:buAutoNum type="arabicPeriod"/>
            </a:pPr>
            <a:r>
              <a:rPr lang="en-US" altLang="en-US" sz="2800" i="1" dirty="0">
                <a:solidFill>
                  <a:schemeClr val="accent2"/>
                </a:solidFill>
                <a:effectLst>
                  <a:outerShdw blurRad="38100" dist="38100" dir="2700000" algn="tl">
                    <a:srgbClr val="C0C0C0"/>
                  </a:outerShdw>
                </a:effectLst>
              </a:rPr>
              <a:t>Latest finish time</a:t>
            </a:r>
            <a:r>
              <a:rPr lang="en-US" altLang="en-US" sz="2800" dirty="0"/>
              <a:t> (</a:t>
            </a:r>
            <a:r>
              <a:rPr lang="en-US" altLang="en-US" sz="2800" i="1" dirty="0">
                <a:solidFill>
                  <a:schemeClr val="accent2"/>
                </a:solidFill>
                <a:effectLst>
                  <a:outerShdw blurRad="38100" dist="38100" dir="2700000" algn="tl">
                    <a:srgbClr val="C0C0C0"/>
                  </a:outerShdw>
                </a:effectLst>
              </a:rPr>
              <a:t>LF</a:t>
            </a:r>
            <a:r>
              <a:rPr lang="en-US" altLang="en-US" sz="2800" dirty="0"/>
              <a:t>): the latest time an activity can end without delaying the entire project</a:t>
            </a:r>
          </a:p>
          <a:p>
            <a:endParaRPr lang="en-US" sz="2800" dirty="0"/>
          </a:p>
        </p:txBody>
      </p:sp>
      <p:sp>
        <p:nvSpPr>
          <p:cNvPr id="3" name="Title 2"/>
          <p:cNvSpPr>
            <a:spLocks noGrp="1"/>
          </p:cNvSpPr>
          <p:nvPr>
            <p:ph type="title"/>
          </p:nvPr>
        </p:nvSpPr>
        <p:spPr>
          <a:xfrm>
            <a:off x="1069848" y="484632"/>
            <a:ext cx="10058400" cy="1039368"/>
          </a:xfrm>
        </p:spPr>
        <p:txBody>
          <a:bodyPr/>
          <a:lstStyle/>
          <a:p>
            <a:r>
              <a:rPr lang="en-US" altLang="en-US" dirty="0"/>
              <a:t>How to Find the Critical Path</a:t>
            </a:r>
            <a:endParaRPr lang="en-US" dirty="0"/>
          </a:p>
        </p:txBody>
      </p:sp>
    </p:spTree>
    <p:extLst>
      <p:ext uri="{BB962C8B-B14F-4D97-AF65-F5344CB8AC3E}">
        <p14:creationId xmlns:p14="http://schemas.microsoft.com/office/powerpoint/2010/main" xmlns="" val="31687621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Labelling </a:t>
            </a:r>
          </a:p>
        </p:txBody>
      </p:sp>
      <p:pic>
        <p:nvPicPr>
          <p:cNvPr id="4" name="Content Placeholder 3"/>
          <p:cNvPicPr>
            <a:picLocks noGrp="1" noChangeAspect="1"/>
          </p:cNvPicPr>
          <p:nvPr>
            <p:ph idx="1"/>
          </p:nvPr>
        </p:nvPicPr>
        <p:blipFill>
          <a:blip r:embed="rId2"/>
          <a:stretch>
            <a:fillRect/>
          </a:stretch>
        </p:blipFill>
        <p:spPr>
          <a:xfrm>
            <a:off x="3638545" y="1698172"/>
            <a:ext cx="5459892" cy="4359704"/>
          </a:xfrm>
          <a:prstGeom prst="rect">
            <a:avLst/>
          </a:prstGeom>
        </p:spPr>
      </p:pic>
    </p:spTree>
    <p:extLst>
      <p:ext uri="{BB962C8B-B14F-4D97-AF65-F5344CB8AC3E}">
        <p14:creationId xmlns:p14="http://schemas.microsoft.com/office/powerpoint/2010/main" xmlns="" val="99161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Forward Pass Rule </a:t>
            </a:r>
          </a:p>
        </p:txBody>
      </p:sp>
      <p:sp>
        <p:nvSpPr>
          <p:cNvPr id="3" name="Content Placeholder 2"/>
          <p:cNvSpPr>
            <a:spLocks noGrp="1"/>
          </p:cNvSpPr>
          <p:nvPr>
            <p:ph idx="1"/>
          </p:nvPr>
        </p:nvSpPr>
        <p:spPr/>
        <p:txBody>
          <a:bodyPr>
            <a:normAutofit/>
          </a:bodyPr>
          <a:lstStyle/>
          <a:p>
            <a:r>
              <a:rPr lang="en-US" sz="2800" dirty="0" smtClean="0"/>
              <a:t>The earliest date for an event is the earliest finish date for all the activities terminating at the event</a:t>
            </a:r>
            <a:r>
              <a:rPr lang="en-US" sz="2800" dirty="0"/>
              <a:t>.</a:t>
            </a:r>
          </a:p>
          <a:p>
            <a:r>
              <a:rPr lang="en-US" sz="2800" dirty="0" smtClean="0"/>
              <a:t>Where more than one activity terminates at a common event we take the latest of the earliest finish dates for those activities</a:t>
            </a:r>
            <a:endParaRPr lang="en-US" sz="2800" dirty="0"/>
          </a:p>
          <a:p>
            <a:endParaRPr lang="en-US" sz="2800" dirty="0"/>
          </a:p>
        </p:txBody>
      </p:sp>
    </p:spTree>
    <p:extLst>
      <p:ext uri="{BB962C8B-B14F-4D97-AF65-F5344CB8AC3E}">
        <p14:creationId xmlns:p14="http://schemas.microsoft.com/office/powerpoint/2010/main" xmlns="" val="78313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Backward Pass Rule</a:t>
            </a:r>
          </a:p>
        </p:txBody>
      </p:sp>
      <p:sp>
        <p:nvSpPr>
          <p:cNvPr id="3" name="Content Placeholder 2"/>
          <p:cNvSpPr>
            <a:spLocks noGrp="1"/>
          </p:cNvSpPr>
          <p:nvPr>
            <p:ph idx="1"/>
          </p:nvPr>
        </p:nvSpPr>
        <p:spPr/>
        <p:txBody>
          <a:bodyPr>
            <a:normAutofit/>
          </a:bodyPr>
          <a:lstStyle/>
          <a:p>
            <a:pPr algn="just"/>
            <a:r>
              <a:rPr lang="en-US" sz="2800" dirty="0" smtClean="0"/>
              <a:t>The latest date for an event is the latest start date for all the activities that may commence from that event</a:t>
            </a:r>
            <a:r>
              <a:rPr lang="en-US" sz="2800" dirty="0"/>
              <a:t>.</a:t>
            </a:r>
          </a:p>
          <a:p>
            <a:pPr algn="just"/>
            <a:r>
              <a:rPr lang="en-US" sz="2800" dirty="0" smtClean="0"/>
              <a:t>Where more than one activity commences at a common event, we take the earliest of the latest start dates for those activities</a:t>
            </a:r>
            <a:r>
              <a:rPr lang="en-US" sz="2800" dirty="0"/>
              <a:t>.</a:t>
            </a:r>
          </a:p>
          <a:p>
            <a:pPr algn="just"/>
            <a:endParaRPr lang="en-US" sz="2800" dirty="0"/>
          </a:p>
        </p:txBody>
      </p:sp>
    </p:spTree>
    <p:extLst>
      <p:ext uri="{BB962C8B-B14F-4D97-AF65-F5344CB8AC3E}">
        <p14:creationId xmlns:p14="http://schemas.microsoft.com/office/powerpoint/2010/main" xmlns="" val="765710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19625"/>
          </a:xfrm>
        </p:spPr>
        <p:txBody>
          <a:bodyPr>
            <a:normAutofit/>
          </a:bodyPr>
          <a:lstStyle/>
          <a:p>
            <a:r>
              <a:rPr lang="en-US" sz="2800" dirty="0" smtClean="0"/>
              <a:t>example!!!!!!</a:t>
            </a:r>
            <a:endParaRPr lang="en-US" sz="2800" dirty="0"/>
          </a:p>
        </p:txBody>
      </p:sp>
      <p:pic>
        <p:nvPicPr>
          <p:cNvPr id="4" name="Content Placeholder 3"/>
          <p:cNvPicPr>
            <a:picLocks noGrp="1" noChangeAspect="1"/>
          </p:cNvPicPr>
          <p:nvPr>
            <p:ph idx="1"/>
          </p:nvPr>
        </p:nvPicPr>
        <p:blipFill>
          <a:blip r:embed="rId2"/>
          <a:stretch>
            <a:fillRect/>
          </a:stretch>
        </p:blipFill>
        <p:spPr>
          <a:xfrm>
            <a:off x="2667001" y="713730"/>
            <a:ext cx="9209314" cy="5677943"/>
          </a:xfrm>
          <a:prstGeom prst="rect">
            <a:avLst/>
          </a:prstGeom>
        </p:spPr>
      </p:pic>
    </p:spTree>
    <p:extLst>
      <p:ext uri="{BB962C8B-B14F-4D97-AF65-F5344CB8AC3E}">
        <p14:creationId xmlns:p14="http://schemas.microsoft.com/office/powerpoint/2010/main" xmlns="" val="1879366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planning</a:t>
            </a:r>
            <a:endParaRPr lang="en-US" dirty="0"/>
          </a:p>
        </p:txBody>
      </p:sp>
      <p:sp>
        <p:nvSpPr>
          <p:cNvPr id="3" name="Content Placeholder 2"/>
          <p:cNvSpPr>
            <a:spLocks noGrp="1"/>
          </p:cNvSpPr>
          <p:nvPr>
            <p:ph idx="1"/>
          </p:nvPr>
        </p:nvSpPr>
        <p:spPr/>
        <p:txBody>
          <a:bodyPr>
            <a:normAutofit/>
          </a:bodyPr>
          <a:lstStyle/>
          <a:p>
            <a:r>
              <a:rPr lang="en-US" sz="2800" dirty="0" smtClean="0"/>
              <a:t>Activity refers to the task to be done during the project.</a:t>
            </a:r>
          </a:p>
          <a:p>
            <a:r>
              <a:rPr lang="en-US" sz="2800" dirty="0" smtClean="0"/>
              <a:t>Activity planning is working on the schedule of the project.</a:t>
            </a:r>
          </a:p>
          <a:p>
            <a:r>
              <a:rPr lang="en-US" sz="2800" dirty="0" smtClean="0"/>
              <a:t>It begins with WBS.</a:t>
            </a:r>
          </a:p>
          <a:p>
            <a:r>
              <a:rPr lang="en-US" sz="2800" dirty="0" smtClean="0"/>
              <a:t>Activity planning breaks down into two process.</a:t>
            </a:r>
          </a:p>
          <a:p>
            <a:pPr marL="457200" indent="-457200">
              <a:buAutoNum type="arabicPeriod"/>
            </a:pPr>
            <a:r>
              <a:rPr lang="en-US" sz="2800" dirty="0" smtClean="0"/>
              <a:t>Defining activities </a:t>
            </a:r>
          </a:p>
          <a:p>
            <a:pPr marL="457200" indent="-457200">
              <a:buAutoNum type="arabicPeriod"/>
            </a:pPr>
            <a:r>
              <a:rPr lang="en-US" sz="2800" dirty="0" smtClean="0"/>
              <a:t>Sequencing activities</a:t>
            </a:r>
            <a:endParaRPr lang="en-US" sz="2800" dirty="0"/>
          </a:p>
        </p:txBody>
      </p:sp>
    </p:spTree>
    <p:extLst>
      <p:ext uri="{BB962C8B-B14F-4D97-AF65-F5344CB8AC3E}">
        <p14:creationId xmlns:p14="http://schemas.microsoft.com/office/powerpoint/2010/main" xmlns="" val="4147173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14712" y="323902"/>
            <a:ext cx="9085945" cy="6414355"/>
          </a:xfrm>
          <a:prstGeom prst="rect">
            <a:avLst/>
          </a:prstGeom>
        </p:spPr>
      </p:pic>
    </p:spTree>
    <p:extLst>
      <p:ext uri="{BB962C8B-B14F-4D97-AF65-F5344CB8AC3E}">
        <p14:creationId xmlns:p14="http://schemas.microsoft.com/office/powerpoint/2010/main" xmlns="" val="25041069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70310" y="-46420"/>
            <a:ext cx="9357937" cy="6864796"/>
          </a:xfrm>
          <a:prstGeom prst="rect">
            <a:avLst/>
          </a:prstGeom>
        </p:spPr>
      </p:pic>
    </p:spTree>
    <p:extLst>
      <p:ext uri="{BB962C8B-B14F-4D97-AF65-F5344CB8AC3E}">
        <p14:creationId xmlns:p14="http://schemas.microsoft.com/office/powerpoint/2010/main" xmlns="" val="30299434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81000"/>
            <a:ext cx="10058400" cy="642257"/>
          </a:xfrm>
        </p:spPr>
        <p:txBody>
          <a:bodyPr>
            <a:normAutofit fontScale="90000"/>
          </a:bodyPr>
          <a:lstStyle/>
          <a:p>
            <a:r>
              <a:rPr lang="en-US" dirty="0"/>
              <a:t>Identifying the critical path </a:t>
            </a:r>
          </a:p>
        </p:txBody>
      </p:sp>
      <p:pic>
        <p:nvPicPr>
          <p:cNvPr id="4" name="Content Placeholder 3"/>
          <p:cNvPicPr>
            <a:picLocks noGrp="1" noChangeAspect="1"/>
          </p:cNvPicPr>
          <p:nvPr>
            <p:ph idx="1"/>
          </p:nvPr>
        </p:nvPicPr>
        <p:blipFill>
          <a:blip r:embed="rId2"/>
          <a:stretch>
            <a:fillRect/>
          </a:stretch>
        </p:blipFill>
        <p:spPr>
          <a:xfrm>
            <a:off x="805557" y="1128993"/>
            <a:ext cx="10322691" cy="5729007"/>
          </a:xfrm>
          <a:prstGeom prst="rect">
            <a:avLst/>
          </a:prstGeom>
        </p:spPr>
      </p:pic>
    </p:spTree>
    <p:extLst>
      <p:ext uri="{BB962C8B-B14F-4D97-AF65-F5344CB8AC3E}">
        <p14:creationId xmlns:p14="http://schemas.microsoft.com/office/powerpoint/2010/main" xmlns="" val="1486941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02654"/>
          </a:xfrm>
        </p:spPr>
        <p:txBody>
          <a:bodyPr/>
          <a:lstStyle/>
          <a:p>
            <a:r>
              <a:rPr lang="en-US" dirty="0"/>
              <a:t>Identifying the critical path </a:t>
            </a:r>
          </a:p>
        </p:txBody>
      </p:sp>
      <p:pic>
        <p:nvPicPr>
          <p:cNvPr id="6" name="Content Placeholder 5"/>
          <p:cNvPicPr>
            <a:picLocks noGrp="1" noChangeAspect="1"/>
          </p:cNvPicPr>
          <p:nvPr>
            <p:ph idx="1"/>
          </p:nvPr>
        </p:nvPicPr>
        <p:blipFill>
          <a:blip r:embed="rId2"/>
          <a:stretch>
            <a:fillRect/>
          </a:stretch>
        </p:blipFill>
        <p:spPr>
          <a:xfrm>
            <a:off x="464810" y="1828783"/>
            <a:ext cx="10050789" cy="4800617"/>
          </a:xfrm>
          <a:prstGeom prst="rect">
            <a:avLst/>
          </a:prstGeom>
        </p:spPr>
      </p:pic>
    </p:spTree>
    <p:extLst>
      <p:ext uri="{BB962C8B-B14F-4D97-AF65-F5344CB8AC3E}">
        <p14:creationId xmlns:p14="http://schemas.microsoft.com/office/powerpoint/2010/main" xmlns="" val="567409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27582" y="2097360"/>
            <a:ext cx="8471894" cy="4329943"/>
          </a:xfrm>
          <a:prstGeom prst="rect">
            <a:avLst/>
          </a:prstGeom>
        </p:spPr>
      </p:pic>
      <p:sp>
        <p:nvSpPr>
          <p:cNvPr id="4" name="Title 3"/>
          <p:cNvSpPr>
            <a:spLocks noGrp="1"/>
          </p:cNvSpPr>
          <p:nvPr>
            <p:ph type="title"/>
          </p:nvPr>
        </p:nvSpPr>
        <p:spPr/>
        <p:txBody>
          <a:bodyPr/>
          <a:lstStyle/>
          <a:p>
            <a:r>
              <a:rPr lang="en-US" dirty="0"/>
              <a:t>Critical Path Method: An Example</a:t>
            </a:r>
          </a:p>
        </p:txBody>
      </p:sp>
      <p:cxnSp>
        <p:nvCxnSpPr>
          <p:cNvPr id="5" name="Straight Arrow Connector 4"/>
          <p:cNvCxnSpPr/>
          <p:nvPr/>
        </p:nvCxnSpPr>
        <p:spPr>
          <a:xfrm flipV="1">
            <a:off x="2292626" y="2372139"/>
            <a:ext cx="1325217"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92626" y="4724400"/>
            <a:ext cx="1325217" cy="1398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167809" y="2372139"/>
            <a:ext cx="3929269"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56433" y="2372139"/>
            <a:ext cx="1807045"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82887" y="4724400"/>
            <a:ext cx="0" cy="1166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56433" y="4462466"/>
            <a:ext cx="16480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67809" y="6122504"/>
            <a:ext cx="27498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29739" y="4724399"/>
            <a:ext cx="1139687" cy="1166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63529" y="4462466"/>
            <a:ext cx="16697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34470" y="4719328"/>
            <a:ext cx="662608" cy="1451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92380" y="4462466"/>
            <a:ext cx="15600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477841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2057400" y="381000"/>
            <a:ext cx="8305800" cy="914400"/>
          </a:xfrm>
        </p:spPr>
        <p:txBody>
          <a:bodyPr>
            <a:normAutofit fontScale="90000"/>
          </a:bodyPr>
          <a:lstStyle/>
          <a:p>
            <a:r>
              <a:rPr lang="en-US"/>
              <a:t>Using Critical Path Analysis to Make Schedule Trade-offs</a:t>
            </a:r>
          </a:p>
        </p:txBody>
      </p:sp>
      <p:sp>
        <p:nvSpPr>
          <p:cNvPr id="151555" name="Rectangle 3"/>
          <p:cNvSpPr>
            <a:spLocks noGrp="1" noChangeArrowheads="1"/>
          </p:cNvSpPr>
          <p:nvPr>
            <p:ph type="body" idx="1"/>
          </p:nvPr>
        </p:nvSpPr>
        <p:spPr>
          <a:xfrm>
            <a:off x="1828800" y="1752600"/>
            <a:ext cx="8534400" cy="4800600"/>
          </a:xfrm>
        </p:spPr>
        <p:txBody>
          <a:bodyPr>
            <a:normAutofit/>
          </a:bodyPr>
          <a:lstStyle/>
          <a:p>
            <a:r>
              <a:rPr lang="en-US" b="1" dirty="0"/>
              <a:t>Free slack </a:t>
            </a:r>
            <a:r>
              <a:rPr lang="en-US" dirty="0"/>
              <a:t>or</a:t>
            </a:r>
            <a:r>
              <a:rPr lang="en-US" b="1" dirty="0"/>
              <a:t> free float</a:t>
            </a:r>
            <a:r>
              <a:rPr lang="en-US" dirty="0"/>
              <a:t> is the amount of time an activity can be delayed without delaying the early start of any immediately following activities.</a:t>
            </a:r>
          </a:p>
          <a:p>
            <a:r>
              <a:rPr lang="en-US" b="1" dirty="0"/>
              <a:t>Total slack </a:t>
            </a:r>
            <a:r>
              <a:rPr lang="en-US" dirty="0"/>
              <a:t>or</a:t>
            </a:r>
            <a:r>
              <a:rPr lang="en-US" b="1" dirty="0"/>
              <a:t> total float</a:t>
            </a:r>
            <a:r>
              <a:rPr lang="en-US" dirty="0"/>
              <a:t> is the amount of time an activity can be delayed from its early start without delaying the planned project finish date.</a:t>
            </a:r>
          </a:p>
          <a:p>
            <a:r>
              <a:rPr lang="en-US" dirty="0"/>
              <a:t>A </a:t>
            </a:r>
            <a:r>
              <a:rPr lang="en-US" b="1" dirty="0"/>
              <a:t>forward pass</a:t>
            </a:r>
            <a:r>
              <a:rPr lang="en-US" dirty="0"/>
              <a:t> through the network diagram determines the early start and finish dates.</a:t>
            </a:r>
          </a:p>
          <a:p>
            <a:r>
              <a:rPr lang="en-US" dirty="0"/>
              <a:t>A </a:t>
            </a:r>
            <a:r>
              <a:rPr lang="en-US" b="1" dirty="0"/>
              <a:t>backward pass</a:t>
            </a:r>
            <a:r>
              <a:rPr lang="en-US" dirty="0"/>
              <a:t> determines the late start and finish dates.</a:t>
            </a:r>
          </a:p>
        </p:txBody>
      </p:sp>
    </p:spTree>
    <p:extLst>
      <p:ext uri="{BB962C8B-B14F-4D97-AF65-F5344CB8AC3E}">
        <p14:creationId xmlns:p14="http://schemas.microsoft.com/office/powerpoint/2010/main" xmlns="" val="19792820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38360" y="340037"/>
            <a:ext cx="10748098" cy="5941020"/>
          </a:xfrm>
          <a:prstGeom prst="rect">
            <a:avLst/>
          </a:prstGeom>
        </p:spPr>
      </p:pic>
    </p:spTree>
    <p:extLst>
      <p:ext uri="{BB962C8B-B14F-4D97-AF65-F5344CB8AC3E}">
        <p14:creationId xmlns:p14="http://schemas.microsoft.com/office/powerpoint/2010/main" xmlns="" val="419088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031D7E-C74A-4AF0-9495-BD140976BADF}"/>
              </a:ext>
            </a:extLst>
          </p:cNvPr>
          <p:cNvSpPr>
            <a:spLocks noGrp="1"/>
          </p:cNvSpPr>
          <p:nvPr>
            <p:ph type="title"/>
          </p:nvPr>
        </p:nvSpPr>
        <p:spPr/>
        <p:txBody>
          <a:bodyPr/>
          <a:lstStyle/>
          <a:p>
            <a:r>
              <a:rPr lang="en-US" dirty="0"/>
              <a:t>AON- Find the cp, </a:t>
            </a:r>
            <a:r>
              <a:rPr lang="en-US" dirty="0" err="1"/>
              <a:t>tf</a:t>
            </a:r>
            <a:r>
              <a:rPr lang="en-US" dirty="0"/>
              <a:t> and ff</a:t>
            </a:r>
          </a:p>
        </p:txBody>
      </p:sp>
      <p:sp>
        <p:nvSpPr>
          <p:cNvPr id="3" name="Content Placeholder 2">
            <a:extLst>
              <a:ext uri="{FF2B5EF4-FFF2-40B4-BE49-F238E27FC236}">
                <a16:creationId xmlns:a16="http://schemas.microsoft.com/office/drawing/2014/main" xmlns="" id="{C1749DA6-A92D-49D6-9EBF-897A699F830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AB8D823-56AB-49F2-8F0A-4E6C27721E84}"/>
              </a:ext>
            </a:extLst>
          </p:cNvPr>
          <p:cNvPicPr>
            <a:picLocks noChangeAspect="1"/>
          </p:cNvPicPr>
          <p:nvPr/>
        </p:nvPicPr>
        <p:blipFill>
          <a:blip r:embed="rId2"/>
          <a:stretch>
            <a:fillRect/>
          </a:stretch>
        </p:blipFill>
        <p:spPr>
          <a:xfrm>
            <a:off x="2007898" y="1856773"/>
            <a:ext cx="7392432" cy="4315427"/>
          </a:xfrm>
          <a:prstGeom prst="rect">
            <a:avLst/>
          </a:prstGeom>
        </p:spPr>
      </p:pic>
    </p:spTree>
    <p:extLst>
      <p:ext uri="{BB962C8B-B14F-4D97-AF65-F5344CB8AC3E}">
        <p14:creationId xmlns:p14="http://schemas.microsoft.com/office/powerpoint/2010/main" xmlns="" val="352648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A8733-8402-465A-A3EA-4A9353107268}"/>
              </a:ext>
            </a:extLst>
          </p:cNvPr>
          <p:cNvSpPr>
            <a:spLocks noGrp="1"/>
          </p:cNvSpPr>
          <p:nvPr>
            <p:ph type="title"/>
          </p:nvPr>
        </p:nvSpPr>
        <p:spPr/>
        <p:txBody>
          <a:bodyPr/>
          <a:lstStyle/>
          <a:p>
            <a:r>
              <a:rPr lang="en-US" dirty="0"/>
              <a:t>Dummy Activities</a:t>
            </a:r>
          </a:p>
        </p:txBody>
      </p:sp>
      <p:pic>
        <p:nvPicPr>
          <p:cNvPr id="4" name="Picture 3">
            <a:extLst>
              <a:ext uri="{FF2B5EF4-FFF2-40B4-BE49-F238E27FC236}">
                <a16:creationId xmlns:a16="http://schemas.microsoft.com/office/drawing/2014/main" xmlns="" id="{2BB0C3B9-F98A-4404-9F2F-06536885BD5D}"/>
              </a:ext>
            </a:extLst>
          </p:cNvPr>
          <p:cNvPicPr>
            <a:picLocks noChangeAspect="1"/>
          </p:cNvPicPr>
          <p:nvPr/>
        </p:nvPicPr>
        <p:blipFill>
          <a:blip r:embed="rId2"/>
          <a:stretch>
            <a:fillRect/>
          </a:stretch>
        </p:blipFill>
        <p:spPr>
          <a:xfrm>
            <a:off x="259119" y="2402633"/>
            <a:ext cx="6579070" cy="2468694"/>
          </a:xfrm>
          <a:prstGeom prst="rect">
            <a:avLst/>
          </a:prstGeom>
        </p:spPr>
      </p:pic>
      <p:sp>
        <p:nvSpPr>
          <p:cNvPr id="6" name="TextBox 5">
            <a:extLst>
              <a:ext uri="{FF2B5EF4-FFF2-40B4-BE49-F238E27FC236}">
                <a16:creationId xmlns:a16="http://schemas.microsoft.com/office/drawing/2014/main" xmlns="" id="{02FB10BD-4D46-47C0-9929-AFB82C615066}"/>
              </a:ext>
            </a:extLst>
          </p:cNvPr>
          <p:cNvSpPr txBox="1"/>
          <p:nvPr/>
        </p:nvSpPr>
        <p:spPr>
          <a:xfrm>
            <a:off x="6494106" y="484632"/>
            <a:ext cx="5438775" cy="3539430"/>
          </a:xfrm>
          <a:prstGeom prst="rect">
            <a:avLst/>
          </a:prstGeom>
          <a:noFill/>
        </p:spPr>
        <p:txBody>
          <a:bodyPr wrap="square" rtlCol="0">
            <a:spAutoFit/>
          </a:bodyPr>
          <a:lstStyle/>
          <a:p>
            <a:r>
              <a:rPr lang="en-US" sz="3200" dirty="0"/>
              <a:t>When two paths within a network have a common event although they are in other respects independent, a logical error such as that illustrated in Figure might occur</a:t>
            </a:r>
          </a:p>
        </p:txBody>
      </p:sp>
    </p:spTree>
    <p:extLst>
      <p:ext uri="{BB962C8B-B14F-4D97-AF65-F5344CB8AC3E}">
        <p14:creationId xmlns:p14="http://schemas.microsoft.com/office/powerpoint/2010/main" xmlns="" val="22528454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C196F5A-156C-49FB-8B90-53F7B07D8CE0}"/>
              </a:ext>
            </a:extLst>
          </p:cNvPr>
          <p:cNvSpPr txBox="1"/>
          <p:nvPr/>
        </p:nvSpPr>
        <p:spPr>
          <a:xfrm>
            <a:off x="849087" y="484632"/>
            <a:ext cx="10646228" cy="3108543"/>
          </a:xfrm>
          <a:prstGeom prst="rect">
            <a:avLst/>
          </a:prstGeom>
          <a:noFill/>
        </p:spPr>
        <p:txBody>
          <a:bodyPr wrap="square" rtlCol="0">
            <a:spAutoFit/>
          </a:bodyPr>
          <a:lstStyle/>
          <a:p>
            <a:pPr algn="just"/>
            <a:r>
              <a:rPr lang="en-US" sz="2800" dirty="0"/>
              <a:t>Suppose that. in a particular project it is necessary to specify a certain piece of hardware before placing an order for it and before coding the software. </a:t>
            </a:r>
          </a:p>
          <a:p>
            <a:pPr algn="just"/>
            <a:endParaRPr lang="en-US" sz="2800" dirty="0"/>
          </a:p>
          <a:p>
            <a:pPr algn="just"/>
            <a:r>
              <a:rPr lang="en-US" sz="2800" dirty="0"/>
              <a:t>Before coding the </a:t>
            </a:r>
            <a:r>
              <a:rPr lang="en-US" sz="2800" dirty="0" smtClean="0"/>
              <a:t>software </a:t>
            </a:r>
            <a:r>
              <a:rPr lang="en-US" sz="2800" dirty="0"/>
              <a:t>it is also necessary to specify the appropriate data structures. </a:t>
            </a:r>
            <a:r>
              <a:rPr lang="en-US" sz="2800" dirty="0" smtClean="0"/>
              <a:t> although </a:t>
            </a:r>
            <a:r>
              <a:rPr lang="en-US" sz="2800" dirty="0"/>
              <a:t>clearly we do not need to </a:t>
            </a:r>
            <a:r>
              <a:rPr lang="en-US" sz="2800" dirty="0" smtClean="0"/>
              <a:t>wait </a:t>
            </a:r>
            <a:r>
              <a:rPr lang="en-US" sz="2800" dirty="0"/>
              <a:t>for this to be done before the hardware is ordered. </a:t>
            </a:r>
          </a:p>
        </p:txBody>
      </p:sp>
      <p:pic>
        <p:nvPicPr>
          <p:cNvPr id="3" name="Picture 2"/>
          <p:cNvPicPr>
            <a:picLocks noChangeAspect="1"/>
          </p:cNvPicPr>
          <p:nvPr/>
        </p:nvPicPr>
        <p:blipFill>
          <a:blip r:embed="rId3"/>
          <a:stretch>
            <a:fillRect/>
          </a:stretch>
        </p:blipFill>
        <p:spPr>
          <a:xfrm>
            <a:off x="2785152" y="3827310"/>
            <a:ext cx="6578154" cy="2469094"/>
          </a:xfrm>
          <a:prstGeom prst="rect">
            <a:avLst/>
          </a:prstGeom>
        </p:spPr>
      </p:pic>
    </p:spTree>
    <p:extLst>
      <p:ext uri="{BB962C8B-B14F-4D97-AF65-F5344CB8AC3E}">
        <p14:creationId xmlns:p14="http://schemas.microsoft.com/office/powerpoint/2010/main" xmlns="" val="172985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activity planning.</a:t>
            </a:r>
          </a:p>
        </p:txBody>
      </p:sp>
      <p:sp>
        <p:nvSpPr>
          <p:cNvPr id="3" name="Content Placeholder 2"/>
          <p:cNvSpPr>
            <a:spLocks noGrp="1"/>
          </p:cNvSpPr>
          <p:nvPr>
            <p:ph idx="1"/>
          </p:nvPr>
        </p:nvSpPr>
        <p:spPr/>
        <p:txBody>
          <a:bodyPr>
            <a:noAutofit/>
          </a:bodyPr>
          <a:lstStyle/>
          <a:p>
            <a:pPr marL="0" indent="0">
              <a:buNone/>
            </a:pPr>
            <a:r>
              <a:rPr lang="en-US" sz="2800" b="1" dirty="0" smtClean="0"/>
              <a:t>Feasibility assessment</a:t>
            </a:r>
            <a:endParaRPr lang="en-US" sz="2800" dirty="0"/>
          </a:p>
          <a:p>
            <a:r>
              <a:rPr lang="en-US" sz="2800" dirty="0" smtClean="0"/>
              <a:t>Is the project possible within required timescales and resource constraints</a:t>
            </a:r>
            <a:r>
              <a:rPr lang="en-US" sz="2800" dirty="0"/>
              <a:t>?</a:t>
            </a:r>
          </a:p>
          <a:p>
            <a:pPr marL="0" indent="0">
              <a:buNone/>
            </a:pPr>
            <a:r>
              <a:rPr lang="en-US" sz="2800" b="1" dirty="0" smtClean="0"/>
              <a:t>Resource Allocation</a:t>
            </a:r>
          </a:p>
          <a:p>
            <a:r>
              <a:rPr lang="en-US" sz="2800" dirty="0" smtClean="0"/>
              <a:t>What are the </a:t>
            </a:r>
            <a:r>
              <a:rPr lang="en-US" sz="2800" b="1" dirty="0" smtClean="0"/>
              <a:t>most effective ways of allocating resources </a:t>
            </a:r>
            <a:r>
              <a:rPr lang="en-US" sz="2800" dirty="0" smtClean="0"/>
              <a:t>to the project</a:t>
            </a:r>
            <a:r>
              <a:rPr lang="en-US" sz="2800" b="1" dirty="0" smtClean="0"/>
              <a:t>?</a:t>
            </a:r>
            <a:endParaRPr lang="en-US" sz="2800" dirty="0"/>
          </a:p>
          <a:p>
            <a:pPr marL="0" indent="0">
              <a:buNone/>
            </a:pPr>
            <a:r>
              <a:rPr lang="en-US" sz="2800" b="1" dirty="0" smtClean="0"/>
              <a:t>Detailed costing</a:t>
            </a:r>
            <a:endParaRPr lang="en-US" sz="2800" dirty="0"/>
          </a:p>
          <a:p>
            <a:r>
              <a:rPr lang="en-US" sz="2800" dirty="0" smtClean="0"/>
              <a:t>How much will the </a:t>
            </a:r>
            <a:r>
              <a:rPr lang="en-US" sz="2800" b="1" dirty="0" smtClean="0"/>
              <a:t>project cost </a:t>
            </a:r>
            <a:r>
              <a:rPr lang="en-US" sz="2800" dirty="0" smtClean="0"/>
              <a:t>and when is that </a:t>
            </a:r>
            <a:r>
              <a:rPr lang="en-US" sz="2800" b="1" dirty="0" smtClean="0"/>
              <a:t>expenditure will</a:t>
            </a:r>
            <a:r>
              <a:rPr lang="en-US" sz="2800" dirty="0" smtClean="0"/>
              <a:t> </a:t>
            </a:r>
            <a:r>
              <a:rPr lang="en-US" sz="2800" b="1" dirty="0" smtClean="0"/>
              <a:t>take place</a:t>
            </a:r>
            <a:r>
              <a:rPr lang="en-US" sz="2800" dirty="0"/>
              <a:t>?</a:t>
            </a:r>
          </a:p>
          <a:p>
            <a:endParaRPr lang="en-US" sz="2800" dirty="0"/>
          </a:p>
        </p:txBody>
      </p:sp>
    </p:spTree>
    <p:extLst>
      <p:ext uri="{BB962C8B-B14F-4D97-AF65-F5344CB8AC3E}">
        <p14:creationId xmlns:p14="http://schemas.microsoft.com/office/powerpoint/2010/main" xmlns="" val="2414878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048" y="749808"/>
            <a:ext cx="10058400" cy="4050792"/>
          </a:xfrm>
        </p:spPr>
        <p:txBody>
          <a:bodyPr>
            <a:noAutofit/>
          </a:bodyPr>
          <a:lstStyle/>
          <a:p>
            <a:pPr algn="just"/>
            <a:r>
              <a:rPr lang="en-US" sz="2800" dirty="0" smtClean="0"/>
              <a:t>We </a:t>
            </a:r>
            <a:r>
              <a:rPr lang="en-US" sz="2800" dirty="0"/>
              <a:t>can resolve this problem by separating the two (more or less) independent paths and introducing a dummy activity to link the completion of data structure design to the start of the activity placing an order. This effectively breaks the link between data structure design and placing the order and is shown in Figure</a:t>
            </a:r>
          </a:p>
        </p:txBody>
      </p:sp>
      <p:pic>
        <p:nvPicPr>
          <p:cNvPr id="4" name="Picture 3"/>
          <p:cNvPicPr>
            <a:picLocks noChangeAspect="1"/>
          </p:cNvPicPr>
          <p:nvPr/>
        </p:nvPicPr>
        <p:blipFill>
          <a:blip r:embed="rId2"/>
          <a:stretch>
            <a:fillRect/>
          </a:stretch>
        </p:blipFill>
        <p:spPr>
          <a:xfrm>
            <a:off x="2246895" y="3491581"/>
            <a:ext cx="8090093" cy="2792210"/>
          </a:xfrm>
          <a:prstGeom prst="rect">
            <a:avLst/>
          </a:prstGeom>
        </p:spPr>
      </p:pic>
    </p:spTree>
    <p:extLst>
      <p:ext uri="{BB962C8B-B14F-4D97-AF65-F5344CB8AC3E}">
        <p14:creationId xmlns:p14="http://schemas.microsoft.com/office/powerpoint/2010/main" xmlns="" val="2153962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C515191-B06D-403B-8288-D602CF3C382C}"/>
              </a:ext>
            </a:extLst>
          </p:cNvPr>
          <p:cNvPicPr>
            <a:picLocks noChangeAspect="1"/>
          </p:cNvPicPr>
          <p:nvPr/>
        </p:nvPicPr>
        <p:blipFill>
          <a:blip r:embed="rId2"/>
          <a:stretch>
            <a:fillRect/>
          </a:stretch>
        </p:blipFill>
        <p:spPr>
          <a:xfrm>
            <a:off x="667921" y="410547"/>
            <a:ext cx="8091484" cy="2791633"/>
          </a:xfrm>
          <a:prstGeom prst="rect">
            <a:avLst/>
          </a:prstGeom>
        </p:spPr>
      </p:pic>
      <p:sp>
        <p:nvSpPr>
          <p:cNvPr id="5" name="TextBox 4">
            <a:extLst>
              <a:ext uri="{FF2B5EF4-FFF2-40B4-BE49-F238E27FC236}">
                <a16:creationId xmlns:a16="http://schemas.microsoft.com/office/drawing/2014/main" xmlns="" id="{3D246CF2-2DB3-4FBF-BFBF-C313E5A27F55}"/>
              </a:ext>
            </a:extLst>
          </p:cNvPr>
          <p:cNvSpPr txBox="1"/>
          <p:nvPr/>
        </p:nvSpPr>
        <p:spPr>
          <a:xfrm>
            <a:off x="895739" y="3489980"/>
            <a:ext cx="940525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Dummy Activities have no duration and use no resources. </a:t>
            </a:r>
          </a:p>
          <a:p>
            <a:pPr marL="457200" indent="-457200">
              <a:buFont typeface="Arial" panose="020B0604020202020204" pitchFamily="34" charset="0"/>
              <a:buChar char="•"/>
            </a:pPr>
            <a:r>
              <a:rPr lang="en-US" sz="2800" dirty="0"/>
              <a:t>They are often used to aid in the layout of network drawings as in Figure</a:t>
            </a:r>
          </a:p>
          <a:p>
            <a:pPr marL="457200" indent="-457200">
              <a:buFont typeface="Arial" panose="020B0604020202020204" pitchFamily="34" charset="0"/>
              <a:buChar char="•"/>
            </a:pPr>
            <a:r>
              <a:rPr lang="en-US" sz="2800" dirty="0"/>
              <a:t> The use of a dummy activity where two activities share the same start and end nodes makes it easier to distinguish the activity end-points. </a:t>
            </a:r>
          </a:p>
        </p:txBody>
      </p:sp>
    </p:spTree>
    <p:extLst>
      <p:ext uri="{BB962C8B-B14F-4D97-AF65-F5344CB8AC3E}">
        <p14:creationId xmlns:p14="http://schemas.microsoft.com/office/powerpoint/2010/main" xmlns="" val="137236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AB176-66DB-4152-B126-FB6C4C72ABDA}"/>
              </a:ext>
            </a:extLst>
          </p:cNvPr>
          <p:cNvSpPr>
            <a:spLocks noGrp="1"/>
          </p:cNvSpPr>
          <p:nvPr>
            <p:ph type="title"/>
          </p:nvPr>
        </p:nvSpPr>
        <p:spPr>
          <a:xfrm>
            <a:off x="1069848" y="484632"/>
            <a:ext cx="10058400" cy="625711"/>
          </a:xfrm>
        </p:spPr>
        <p:txBody>
          <a:bodyPr>
            <a:normAutofit fontScale="90000"/>
          </a:bodyPr>
          <a:lstStyle/>
          <a:p>
            <a:r>
              <a:rPr lang="en-US" dirty="0"/>
              <a:t>Lags and Leads</a:t>
            </a:r>
          </a:p>
        </p:txBody>
      </p:sp>
      <p:sp>
        <p:nvSpPr>
          <p:cNvPr id="3" name="Content Placeholder 2">
            <a:extLst>
              <a:ext uri="{FF2B5EF4-FFF2-40B4-BE49-F238E27FC236}">
                <a16:creationId xmlns:a16="http://schemas.microsoft.com/office/drawing/2014/main" xmlns="" id="{E109ED9D-299F-46CC-B548-F1BA527245B9}"/>
              </a:ext>
            </a:extLst>
          </p:cNvPr>
          <p:cNvSpPr>
            <a:spLocks noGrp="1"/>
          </p:cNvSpPr>
          <p:nvPr>
            <p:ph idx="1"/>
          </p:nvPr>
        </p:nvSpPr>
        <p:spPr>
          <a:xfrm>
            <a:off x="762001" y="1110343"/>
            <a:ext cx="11092542" cy="3517641"/>
          </a:xfrm>
        </p:spPr>
        <p:txBody>
          <a:bodyPr>
            <a:noAutofit/>
          </a:bodyPr>
          <a:lstStyle/>
          <a:p>
            <a:r>
              <a:rPr lang="en-US" sz="2600" dirty="0"/>
              <a:t>We might come across situations where we wished to undertake two </a:t>
            </a:r>
            <a:r>
              <a:rPr lang="en-US" sz="2600" dirty="0" smtClean="0"/>
              <a:t>activities </a:t>
            </a:r>
            <a:r>
              <a:rPr lang="en-US" sz="2600" dirty="0"/>
              <a:t>in parallel so long as there is a Lag between the two. </a:t>
            </a:r>
          </a:p>
          <a:p>
            <a:r>
              <a:rPr lang="en-US" sz="2600" dirty="0"/>
              <a:t>We might wish to document amendments to a program as it was being tested - particularly if evaluating a prototype. ln such a case we could designate an activity test and document amendments’. </a:t>
            </a:r>
          </a:p>
          <a:p>
            <a:r>
              <a:rPr lang="en-US" sz="2600" dirty="0"/>
              <a:t>This would, however, make it impossible to show amendment recording starting after testing had begun and finishing a little after the completion of testing. </a:t>
            </a:r>
          </a:p>
        </p:txBody>
      </p:sp>
      <p:pic>
        <p:nvPicPr>
          <p:cNvPr id="4" name="Picture 3">
            <a:extLst>
              <a:ext uri="{FF2B5EF4-FFF2-40B4-BE49-F238E27FC236}">
                <a16:creationId xmlns:a16="http://schemas.microsoft.com/office/drawing/2014/main" xmlns="" id="{A3742A8B-B8E3-4715-95E4-CC01474033B7}"/>
              </a:ext>
            </a:extLst>
          </p:cNvPr>
          <p:cNvPicPr>
            <a:picLocks noChangeAspect="1"/>
          </p:cNvPicPr>
          <p:nvPr/>
        </p:nvPicPr>
        <p:blipFill>
          <a:blip r:embed="rId2"/>
          <a:stretch>
            <a:fillRect/>
          </a:stretch>
        </p:blipFill>
        <p:spPr>
          <a:xfrm>
            <a:off x="5309797" y="4158343"/>
            <a:ext cx="5964173" cy="2362178"/>
          </a:xfrm>
          <a:prstGeom prst="rect">
            <a:avLst/>
          </a:prstGeom>
        </p:spPr>
      </p:pic>
    </p:spTree>
    <p:extLst>
      <p:ext uri="{BB962C8B-B14F-4D97-AF65-F5344CB8AC3E}">
        <p14:creationId xmlns:p14="http://schemas.microsoft.com/office/powerpoint/2010/main" xmlns="" val="3945232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86967-ED8A-4AD4-A359-20C3B29806DC}"/>
              </a:ext>
            </a:extLst>
          </p:cNvPr>
          <p:cNvSpPr>
            <a:spLocks noGrp="1"/>
          </p:cNvSpPr>
          <p:nvPr>
            <p:ph type="title"/>
          </p:nvPr>
        </p:nvSpPr>
        <p:spPr/>
        <p:txBody>
          <a:bodyPr/>
          <a:lstStyle/>
          <a:p>
            <a:r>
              <a:rPr lang="en-US" dirty="0"/>
              <a:t>Lags</a:t>
            </a:r>
          </a:p>
        </p:txBody>
      </p:sp>
      <p:sp>
        <p:nvSpPr>
          <p:cNvPr id="3" name="Content Placeholder 2">
            <a:extLst>
              <a:ext uri="{FF2B5EF4-FFF2-40B4-BE49-F238E27FC236}">
                <a16:creationId xmlns:a16="http://schemas.microsoft.com/office/drawing/2014/main" xmlns="" id="{442DFC53-3A41-4360-B532-46A69C49986E}"/>
              </a:ext>
            </a:extLst>
          </p:cNvPr>
          <p:cNvSpPr>
            <a:spLocks noGrp="1"/>
          </p:cNvSpPr>
          <p:nvPr>
            <p:ph idx="1"/>
          </p:nvPr>
        </p:nvSpPr>
        <p:spPr/>
        <p:txBody>
          <a:bodyPr>
            <a:normAutofit/>
          </a:bodyPr>
          <a:lstStyle/>
          <a:p>
            <a:pPr algn="just"/>
            <a:r>
              <a:rPr lang="en-US" sz="2800" i="1" dirty="0"/>
              <a:t>Lag</a:t>
            </a:r>
            <a:r>
              <a:rPr lang="en-US" sz="2800" dirty="0"/>
              <a:t> refers to a relationship whereby the successor activity cannot start right after the end of its predecessor. </a:t>
            </a:r>
            <a:endParaRPr lang="en-US" sz="2800" dirty="0" smtClean="0"/>
          </a:p>
          <a:p>
            <a:pPr algn="just"/>
            <a:r>
              <a:rPr lang="en-US" sz="2800" dirty="0" smtClean="0"/>
              <a:t>For </a:t>
            </a:r>
            <a:r>
              <a:rPr lang="en-US" sz="2800" dirty="0"/>
              <a:t>example, after you’ve baked the cake, you might want to serve it cold. </a:t>
            </a:r>
            <a:endParaRPr lang="en-US" sz="2800" dirty="0" smtClean="0"/>
          </a:p>
          <a:p>
            <a:pPr algn="just"/>
            <a:r>
              <a:rPr lang="en-US" sz="2800" dirty="0" smtClean="0"/>
              <a:t>Therefore</a:t>
            </a:r>
            <a:r>
              <a:rPr lang="en-US" sz="2800" dirty="0"/>
              <a:t>, before serving it to the guests you will need to put the cake into a fridge and wait for it to cool</a:t>
            </a:r>
            <a:r>
              <a:rPr lang="en-US" sz="2800" dirty="0" smtClean="0"/>
              <a:t>.</a:t>
            </a:r>
          </a:p>
          <a:p>
            <a:pPr algn="just"/>
            <a:r>
              <a:rPr lang="en-US" sz="2800" dirty="0" smtClean="0"/>
              <a:t> </a:t>
            </a:r>
            <a:r>
              <a:rPr lang="en-US" sz="2800" dirty="0"/>
              <a:t>This means that the activity “Serve Guests Cake" will not start right after its predecessor “Insert the Dish into the Oven." There is a delay. This delay is called Lag.</a:t>
            </a:r>
          </a:p>
        </p:txBody>
      </p:sp>
    </p:spTree>
    <p:extLst>
      <p:ext uri="{BB962C8B-B14F-4D97-AF65-F5344CB8AC3E}">
        <p14:creationId xmlns:p14="http://schemas.microsoft.com/office/powerpoint/2010/main" xmlns="" val="321833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60AB1B-E275-4B97-A146-09B5887B16C3}"/>
              </a:ext>
            </a:extLst>
          </p:cNvPr>
          <p:cNvSpPr>
            <a:spLocks noGrp="1"/>
          </p:cNvSpPr>
          <p:nvPr>
            <p:ph type="title"/>
          </p:nvPr>
        </p:nvSpPr>
        <p:spPr>
          <a:xfrm>
            <a:off x="1069848" y="484633"/>
            <a:ext cx="10058400" cy="277367"/>
          </a:xfrm>
        </p:spPr>
        <p:txBody>
          <a:bodyPr>
            <a:normAutofit fontScale="90000"/>
          </a:bodyPr>
          <a:lstStyle/>
          <a:p>
            <a:r>
              <a:rPr lang="en-US" dirty="0"/>
              <a:t>Leads</a:t>
            </a:r>
          </a:p>
        </p:txBody>
      </p:sp>
      <p:sp>
        <p:nvSpPr>
          <p:cNvPr id="3" name="Content Placeholder 2">
            <a:extLst>
              <a:ext uri="{FF2B5EF4-FFF2-40B4-BE49-F238E27FC236}">
                <a16:creationId xmlns:a16="http://schemas.microsoft.com/office/drawing/2014/main" xmlns="" id="{BEB1DE72-7522-478A-9410-84F212570510}"/>
              </a:ext>
            </a:extLst>
          </p:cNvPr>
          <p:cNvSpPr>
            <a:spLocks noGrp="1"/>
          </p:cNvSpPr>
          <p:nvPr>
            <p:ph idx="1"/>
          </p:nvPr>
        </p:nvSpPr>
        <p:spPr>
          <a:xfrm>
            <a:off x="674915" y="979715"/>
            <a:ext cx="10929256" cy="5736771"/>
          </a:xfrm>
        </p:spPr>
        <p:txBody>
          <a:bodyPr>
            <a:normAutofit fontScale="77500" lnSpcReduction="20000"/>
          </a:bodyPr>
          <a:lstStyle/>
          <a:p>
            <a:pPr algn="just"/>
            <a:r>
              <a:rPr lang="en-US" sz="3700" i="1" dirty="0"/>
              <a:t>Lead</a:t>
            </a:r>
            <a:r>
              <a:rPr lang="en-US" sz="3700" dirty="0"/>
              <a:t> refers to a relationship whereby the successor activity begins before the predecessor activity has completed. </a:t>
            </a:r>
            <a:endParaRPr lang="en-US" sz="3700" dirty="0" smtClean="0"/>
          </a:p>
          <a:p>
            <a:pPr algn="just"/>
            <a:r>
              <a:rPr lang="en-US" sz="3700" dirty="0" smtClean="0"/>
              <a:t>For </a:t>
            </a:r>
            <a:r>
              <a:rPr lang="en-US" sz="3700" dirty="0"/>
              <a:t>example, suppose you are baking a cake. As part of this, you will need to get the mixture ready and insert the dish into the oven. </a:t>
            </a:r>
            <a:endParaRPr lang="en-US" sz="3700" dirty="0" smtClean="0"/>
          </a:p>
          <a:p>
            <a:pPr algn="just"/>
            <a:r>
              <a:rPr lang="en-US" sz="3700" dirty="0" smtClean="0"/>
              <a:t>“</a:t>
            </a:r>
            <a:r>
              <a:rPr lang="en-US" sz="3700" dirty="0"/>
              <a:t>Get the Mixture Ready" is the predecessor of “Insert the Dish into the Oven." Pre-heat the oven is a task that is a part of the “Insert the Dish into the Oven" activity. </a:t>
            </a:r>
            <a:endParaRPr lang="en-US" sz="3700" dirty="0" smtClean="0"/>
          </a:p>
          <a:p>
            <a:pPr algn="just"/>
            <a:r>
              <a:rPr lang="en-US" sz="3700" dirty="0" smtClean="0"/>
              <a:t>Therefore</a:t>
            </a:r>
            <a:r>
              <a:rPr lang="en-US" sz="3700" dirty="0"/>
              <a:t>, the “Insert the Dish into the Oven" activity should start before you’ve completed the “Get the Mixture Ready" activity. </a:t>
            </a:r>
            <a:endParaRPr lang="en-US" sz="3700" dirty="0" smtClean="0"/>
          </a:p>
          <a:p>
            <a:pPr algn="just"/>
            <a:r>
              <a:rPr lang="en-US" sz="3700" dirty="0" smtClean="0"/>
              <a:t>Assuming </a:t>
            </a:r>
            <a:r>
              <a:rPr lang="en-US" sz="3700" dirty="0"/>
              <a:t>the pre-heating takes 20 minutes, then the “Insert the Dish into the Oven" activity should start 20 minutes before you have completed the “Get the Mixture Ready" activity. Therefore, the “Insert the Dish into the Oven" activity has Lead of 20 minutes</a:t>
            </a:r>
            <a:r>
              <a:rPr lang="en-US" sz="3700" dirty="0" smtClean="0"/>
              <a:t>.</a:t>
            </a:r>
            <a:endParaRPr lang="en-US" dirty="0"/>
          </a:p>
        </p:txBody>
      </p:sp>
    </p:spTree>
    <p:extLst>
      <p:ext uri="{BB962C8B-B14F-4D97-AF65-F5344CB8AC3E}">
        <p14:creationId xmlns:p14="http://schemas.microsoft.com/office/powerpoint/2010/main" xmlns="" val="1484927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charts</a:t>
            </a:r>
          </a:p>
        </p:txBody>
      </p:sp>
      <p:sp>
        <p:nvSpPr>
          <p:cNvPr id="3" name="Content Placeholder 2"/>
          <p:cNvSpPr>
            <a:spLocks noGrp="1"/>
          </p:cNvSpPr>
          <p:nvPr>
            <p:ph idx="1"/>
          </p:nvPr>
        </p:nvSpPr>
        <p:spPr/>
        <p:txBody>
          <a:bodyPr>
            <a:normAutofit/>
          </a:bodyPr>
          <a:lstStyle/>
          <a:p>
            <a:pPr algn="just">
              <a:spcBef>
                <a:spcPct val="50000"/>
              </a:spcBef>
            </a:pPr>
            <a:r>
              <a:rPr lang="en-US" sz="2800" b="1" dirty="0"/>
              <a:t>Gantt charts</a:t>
            </a:r>
            <a:r>
              <a:rPr lang="en-US" sz="2800" dirty="0"/>
              <a:t> provide a standard format for displaying project schedule information by listing project activities and their corresponding start and finish dates in a calendar format.</a:t>
            </a:r>
          </a:p>
          <a:p>
            <a:pPr algn="just">
              <a:lnSpc>
                <a:spcPct val="90000"/>
              </a:lnSpc>
              <a:buFont typeface="Wingdings" pitchFamily="2" charset="2"/>
              <a:buNone/>
            </a:pPr>
            <a:endParaRPr lang="en-US" sz="2800" dirty="0"/>
          </a:p>
          <a:p>
            <a:pPr algn="just"/>
            <a:endParaRPr lang="en-US" sz="2800" dirty="0"/>
          </a:p>
        </p:txBody>
      </p:sp>
    </p:spTree>
    <p:extLst>
      <p:ext uri="{BB962C8B-B14F-4D97-AF65-F5344CB8AC3E}">
        <p14:creationId xmlns:p14="http://schemas.microsoft.com/office/powerpoint/2010/main" xmlns="" val="3870631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4294967295"/>
          </p:nvPr>
        </p:nvSpPr>
        <p:spPr>
          <a:xfrm>
            <a:off x="1981200" y="6356351"/>
            <a:ext cx="2133600" cy="365125"/>
          </a:xfrm>
          <a:prstGeom prst="rect">
            <a:avLst/>
          </a:prstGeom>
        </p:spPr>
        <p:txBody>
          <a:bodyPr/>
          <a:lstStyle/>
          <a:p>
            <a:fld id="{2EF047A2-8DAE-4A6C-8880-A2B48378079A}" type="slidenum">
              <a:rPr lang="en-US"/>
              <a:pPr/>
              <a:t>56</a:t>
            </a:fld>
            <a:endParaRPr lang="en-US"/>
          </a:p>
        </p:txBody>
      </p:sp>
      <p:sp>
        <p:nvSpPr>
          <p:cNvPr id="143362" name="Rectangle 2"/>
          <p:cNvSpPr>
            <a:spLocks noGrp="1" noChangeArrowheads="1"/>
          </p:cNvSpPr>
          <p:nvPr>
            <p:ph type="title"/>
          </p:nvPr>
        </p:nvSpPr>
        <p:spPr>
          <a:xfrm>
            <a:off x="2133600" y="228600"/>
            <a:ext cx="8001000" cy="609600"/>
          </a:xfrm>
        </p:spPr>
        <p:txBody>
          <a:bodyPr>
            <a:normAutofit fontScale="90000"/>
          </a:bodyPr>
          <a:lstStyle/>
          <a:p>
            <a:r>
              <a:rPr lang="en-US" sz="4000" dirty="0"/>
              <a:t>Figure . Gantt Chart for Project X</a:t>
            </a:r>
          </a:p>
        </p:txBody>
      </p:sp>
      <p:pic>
        <p:nvPicPr>
          <p:cNvPr id="143365" name="Picture 5" descr="Fig06-05"/>
          <p:cNvPicPr>
            <a:picLocks noChangeAspect="1" noChangeArrowheads="1"/>
          </p:cNvPicPr>
          <p:nvPr/>
        </p:nvPicPr>
        <p:blipFill>
          <a:blip r:embed="rId2" cstate="print">
            <a:extLst>
              <a:ext uri="{28A0092B-C50C-407E-A947-70E740481C1C}">
                <a14:useLocalDpi xmlns:a14="http://schemas.microsoft.com/office/drawing/2010/main" xmlns="" val="0"/>
              </a:ext>
            </a:extLst>
          </a:blip>
          <a:srcRect b="7320"/>
          <a:stretch>
            <a:fillRect/>
          </a:stretch>
        </p:blipFill>
        <p:spPr bwMode="auto">
          <a:xfrm>
            <a:off x="466909" y="1152710"/>
            <a:ext cx="11583576" cy="5057137"/>
          </a:xfrm>
          <a:prstGeom prst="rect">
            <a:avLst/>
          </a:prstGeom>
          <a:noFill/>
          <a:extLst>
            <a:ext uri="{909E8E84-426E-40DD-AFC4-6F175D3DCCD1}">
              <a14:hiddenFill xmlns:a14="http://schemas.microsoft.com/office/drawing/2010/main" xmlns="">
                <a:solidFill>
                  <a:srgbClr val="FFFFFF"/>
                </a:solidFill>
              </a14:hiddenFill>
            </a:ext>
          </a:extLst>
        </p:spPr>
      </p:pic>
      <p:sp>
        <p:nvSpPr>
          <p:cNvPr id="143366" name="Text Box 6"/>
          <p:cNvSpPr txBox="1">
            <a:spLocks noChangeArrowheads="1"/>
          </p:cNvSpPr>
          <p:nvPr/>
        </p:nvSpPr>
        <p:spPr bwMode="auto">
          <a:xfrm>
            <a:off x="2352455" y="6063343"/>
            <a:ext cx="756328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dirty="0"/>
              <a:t>Note: In Project 2003 darker bars are red to represent critical tasks.</a:t>
            </a:r>
          </a:p>
        </p:txBody>
      </p:sp>
    </p:spTree>
    <p:extLst>
      <p:ext uri="{BB962C8B-B14F-4D97-AF65-F5344CB8AC3E}">
        <p14:creationId xmlns:p14="http://schemas.microsoft.com/office/powerpoint/2010/main" xmlns="" val="33366112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981200" y="6356351"/>
            <a:ext cx="2133600" cy="365125"/>
          </a:xfrm>
          <a:prstGeom prst="rect">
            <a:avLst/>
          </a:prstGeom>
        </p:spPr>
        <p:txBody>
          <a:bodyPr/>
          <a:lstStyle/>
          <a:p>
            <a:fld id="{B1119349-923B-44E2-83D4-54B8B0004A72}" type="slidenum">
              <a:rPr lang="en-US"/>
              <a:pPr/>
              <a:t>57</a:t>
            </a:fld>
            <a:endParaRPr lang="en-US"/>
          </a:p>
        </p:txBody>
      </p:sp>
      <p:sp>
        <p:nvSpPr>
          <p:cNvPr id="171010" name="Rectangle 2"/>
          <p:cNvSpPr>
            <a:spLocks noGrp="1" noChangeArrowheads="1"/>
          </p:cNvSpPr>
          <p:nvPr>
            <p:ph type="title"/>
          </p:nvPr>
        </p:nvSpPr>
        <p:spPr>
          <a:xfrm>
            <a:off x="1981200" y="304800"/>
            <a:ext cx="8305800" cy="914400"/>
          </a:xfrm>
        </p:spPr>
        <p:txBody>
          <a:bodyPr>
            <a:normAutofit fontScale="90000"/>
          </a:bodyPr>
          <a:lstStyle/>
          <a:p>
            <a:r>
              <a:rPr lang="en-US"/>
              <a:t>Adding Milestones to Gantt Charts</a:t>
            </a:r>
          </a:p>
        </p:txBody>
      </p:sp>
      <p:sp>
        <p:nvSpPr>
          <p:cNvPr id="171011" name="Rectangle 3"/>
          <p:cNvSpPr>
            <a:spLocks noGrp="1" noChangeArrowheads="1"/>
          </p:cNvSpPr>
          <p:nvPr>
            <p:ph type="body" idx="1"/>
          </p:nvPr>
        </p:nvSpPr>
        <p:spPr/>
        <p:txBody>
          <a:bodyPr>
            <a:normAutofit/>
          </a:bodyPr>
          <a:lstStyle/>
          <a:p>
            <a:pPr>
              <a:spcBef>
                <a:spcPct val="100000"/>
              </a:spcBef>
            </a:pPr>
            <a:r>
              <a:rPr lang="en-US" sz="2800" dirty="0"/>
              <a:t>Many people like to focus on meeting milestones, especially for large projects.</a:t>
            </a:r>
          </a:p>
          <a:p>
            <a:pPr>
              <a:spcBef>
                <a:spcPct val="100000"/>
              </a:spcBef>
            </a:pPr>
            <a:r>
              <a:rPr lang="en-US" sz="2800" dirty="0"/>
              <a:t>Milestones emphasize important events or accomplishments in projects</a:t>
            </a:r>
            <a:r>
              <a:rPr lang="en-US" sz="2800" dirty="0" smtClean="0"/>
              <a:t>.</a:t>
            </a:r>
            <a:endParaRPr lang="en-US" sz="2800" dirty="0"/>
          </a:p>
        </p:txBody>
      </p:sp>
    </p:spTree>
    <p:extLst>
      <p:ext uri="{BB962C8B-B14F-4D97-AF65-F5344CB8AC3E}">
        <p14:creationId xmlns:p14="http://schemas.microsoft.com/office/powerpoint/2010/main" xmlns="" val="36902928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2" y="2584704"/>
            <a:ext cx="9589008" cy="1530096"/>
          </a:xfrm>
        </p:spPr>
        <p:txBody>
          <a:bodyPr>
            <a:normAutofit fontScale="90000"/>
          </a:bodyPr>
          <a:lstStyle/>
          <a:p>
            <a:r>
              <a:rPr lang="en-US" dirty="0"/>
              <a:t>Program Evaluation Review Technique (PERT)</a:t>
            </a:r>
          </a:p>
        </p:txBody>
      </p:sp>
    </p:spTree>
    <p:extLst>
      <p:ext uri="{BB962C8B-B14F-4D97-AF65-F5344CB8AC3E}">
        <p14:creationId xmlns:p14="http://schemas.microsoft.com/office/powerpoint/2010/main" xmlns="" val="11506223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defRPr/>
            </a:pPr>
            <a:r>
              <a:rPr lang="en-US" sz="4800" dirty="0">
                <a:solidFill>
                  <a:schemeClr val="accent5">
                    <a:lumMod val="60000"/>
                    <a:lumOff val="40000"/>
                  </a:schemeClr>
                </a:solidFill>
              </a:rPr>
              <a:t>PERT</a:t>
            </a:r>
          </a:p>
        </p:txBody>
      </p:sp>
      <p:sp>
        <p:nvSpPr>
          <p:cNvPr id="47107" name="Content Placeholder 2"/>
          <p:cNvSpPr>
            <a:spLocks noGrp="1"/>
          </p:cNvSpPr>
          <p:nvPr>
            <p:ph idx="1"/>
          </p:nvPr>
        </p:nvSpPr>
        <p:spPr>
          <a:xfrm>
            <a:off x="1510747" y="1991138"/>
            <a:ext cx="9660835" cy="3826565"/>
          </a:xfrm>
        </p:spPr>
        <p:txBody>
          <a:bodyPr>
            <a:normAutofit/>
          </a:bodyPr>
          <a:lstStyle/>
          <a:p>
            <a:pPr eaLnBrk="1" hangingPunct="1"/>
            <a:r>
              <a:rPr lang="en-US" sz="4000" dirty="0"/>
              <a:t>The </a:t>
            </a:r>
            <a:r>
              <a:rPr lang="en-US" sz="4000" b="1" dirty="0">
                <a:solidFill>
                  <a:srgbClr val="FF0000"/>
                </a:solidFill>
              </a:rPr>
              <a:t>optimistic</a:t>
            </a:r>
            <a:r>
              <a:rPr lang="en-US" sz="4000" dirty="0">
                <a:solidFill>
                  <a:srgbClr val="FF0000"/>
                </a:solidFill>
              </a:rPr>
              <a:t> </a:t>
            </a:r>
            <a:r>
              <a:rPr lang="en-US" sz="4000" dirty="0"/>
              <a:t>time estimate (</a:t>
            </a:r>
            <a:r>
              <a:rPr lang="en-US" sz="4000" dirty="0" err="1"/>
              <a:t>Ote</a:t>
            </a:r>
            <a:r>
              <a:rPr lang="en-US" sz="4000" dirty="0"/>
              <a:t>)</a:t>
            </a:r>
          </a:p>
          <a:p>
            <a:pPr eaLnBrk="1" hangingPunct="1"/>
            <a:r>
              <a:rPr lang="en-US" sz="4000" dirty="0"/>
              <a:t>The </a:t>
            </a:r>
            <a:r>
              <a:rPr lang="en-US" sz="4000" b="1" dirty="0">
                <a:solidFill>
                  <a:srgbClr val="FF0000"/>
                </a:solidFill>
              </a:rPr>
              <a:t>pessimistic</a:t>
            </a:r>
            <a:r>
              <a:rPr lang="en-US" sz="4000" dirty="0">
                <a:solidFill>
                  <a:srgbClr val="FF0000"/>
                </a:solidFill>
              </a:rPr>
              <a:t> </a:t>
            </a:r>
            <a:r>
              <a:rPr lang="en-US" sz="4000" dirty="0"/>
              <a:t>time estimate (</a:t>
            </a:r>
            <a:r>
              <a:rPr lang="en-US" sz="4000" dirty="0" err="1"/>
              <a:t>Pte</a:t>
            </a:r>
            <a:r>
              <a:rPr lang="en-US" sz="4000" dirty="0"/>
              <a:t>)</a:t>
            </a:r>
          </a:p>
          <a:p>
            <a:pPr eaLnBrk="1" hangingPunct="1"/>
            <a:r>
              <a:rPr lang="en-US" sz="4000" dirty="0"/>
              <a:t>The </a:t>
            </a:r>
            <a:r>
              <a:rPr lang="en-US" sz="4000" b="1" dirty="0">
                <a:solidFill>
                  <a:srgbClr val="FF0000"/>
                </a:solidFill>
              </a:rPr>
              <a:t>most likely </a:t>
            </a:r>
            <a:r>
              <a:rPr lang="en-US" sz="4000" dirty="0"/>
              <a:t>time estimate (</a:t>
            </a:r>
            <a:r>
              <a:rPr lang="en-US" sz="4000" dirty="0" err="1"/>
              <a:t>Mlte</a:t>
            </a:r>
            <a:r>
              <a:rPr lang="en-US" sz="4000" dirty="0"/>
              <a:t>)</a:t>
            </a:r>
          </a:p>
          <a:p>
            <a:pPr eaLnBrk="1" hangingPunct="1"/>
            <a:r>
              <a:rPr lang="en-US" sz="4000" b="1" dirty="0">
                <a:solidFill>
                  <a:srgbClr val="FF0000"/>
                </a:solidFill>
              </a:rPr>
              <a:t>Expected time </a:t>
            </a:r>
            <a:r>
              <a:rPr lang="en-US" sz="4000" dirty="0"/>
              <a:t>(</a:t>
            </a:r>
            <a:r>
              <a:rPr lang="en-US" sz="4000" dirty="0" err="1"/>
              <a:t>Te</a:t>
            </a:r>
            <a:r>
              <a:rPr lang="en-US" sz="4000" dirty="0"/>
              <a:t>)</a:t>
            </a:r>
          </a:p>
        </p:txBody>
      </p:sp>
      <p:sp>
        <p:nvSpPr>
          <p:cNvPr id="40965" name="Slide Number Placeholder 4"/>
          <p:cNvSpPr>
            <a:spLocks noGrp="1"/>
          </p:cNvSpPr>
          <p:nvPr>
            <p:ph type="sldNum" sz="quarter" idx="4294967295"/>
          </p:nvPr>
        </p:nvSpPr>
        <p:spPr>
          <a:xfrm>
            <a:off x="8077200" y="6356351"/>
            <a:ext cx="2133600" cy="365125"/>
          </a:xfrm>
          <a:prstGeom prst="rect">
            <a:avLst/>
          </a:prstGeom>
        </p:spPr>
        <p:txBody>
          <a:bodyPr/>
          <a:lstStyle/>
          <a:p>
            <a:pPr>
              <a:defRPr/>
            </a:pPr>
            <a:fld id="{BC22E092-EC69-45CF-98E7-11DD0808E563}" type="slidenum">
              <a:rPr lang="en-US"/>
              <a:pPr>
                <a:defRPr/>
              </a:pPr>
              <a:t>59</a:t>
            </a:fld>
            <a:endParaRPr lang="en-US"/>
          </a:p>
        </p:txBody>
      </p:sp>
    </p:spTree>
    <p:extLst>
      <p:ext uri="{BB962C8B-B14F-4D97-AF65-F5344CB8AC3E}">
        <p14:creationId xmlns:p14="http://schemas.microsoft.com/office/powerpoint/2010/main" xmlns="" val="14764363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31392"/>
            <a:ext cx="10058400" cy="4940808"/>
          </a:xfrm>
        </p:spPr>
        <p:txBody>
          <a:bodyPr>
            <a:noAutofit/>
          </a:bodyPr>
          <a:lstStyle/>
          <a:p>
            <a:endParaRPr lang="en-US" sz="2800" dirty="0"/>
          </a:p>
          <a:p>
            <a:pPr marL="0" indent="0">
              <a:buNone/>
            </a:pPr>
            <a:r>
              <a:rPr lang="en-US" sz="2800" b="1" dirty="0" smtClean="0"/>
              <a:t>Motivation</a:t>
            </a:r>
          </a:p>
          <a:p>
            <a:r>
              <a:rPr lang="en-US" sz="2800" dirty="0" smtClean="0"/>
              <a:t>Providing targets and monitoring achievement against targets is an effective way of motivating staff, particularly where they have been involved in setting those targets in the first place</a:t>
            </a:r>
            <a:r>
              <a:rPr lang="en-US" sz="2800" dirty="0"/>
              <a:t>.</a:t>
            </a:r>
          </a:p>
          <a:p>
            <a:pPr marL="0" indent="0">
              <a:buNone/>
            </a:pPr>
            <a:r>
              <a:rPr lang="en-US" sz="2800" b="1" dirty="0" smtClean="0"/>
              <a:t>Co-ordination</a:t>
            </a:r>
            <a:endParaRPr lang="en-US" sz="2800" b="1" dirty="0"/>
          </a:p>
          <a:p>
            <a:r>
              <a:rPr lang="en-US" sz="2800" dirty="0" smtClean="0"/>
              <a:t>When do the staff in different departments need to be available to work on a particular project and when do staff need to be transferred between projects</a:t>
            </a:r>
            <a:r>
              <a:rPr lang="en-US" sz="2800" dirty="0"/>
              <a:t>? </a:t>
            </a:r>
          </a:p>
          <a:p>
            <a:endParaRPr lang="en-US" sz="2800" dirty="0"/>
          </a:p>
        </p:txBody>
      </p:sp>
    </p:spTree>
    <p:extLst>
      <p:ext uri="{BB962C8B-B14F-4D97-AF65-F5344CB8AC3E}">
        <p14:creationId xmlns:p14="http://schemas.microsoft.com/office/powerpoint/2010/main" xmlns="" val="31012797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a:defRPr/>
            </a:pPr>
            <a:r>
              <a:rPr lang="en-US" sz="4800" dirty="0">
                <a:solidFill>
                  <a:schemeClr val="accent5">
                    <a:lumMod val="60000"/>
                    <a:lumOff val="40000"/>
                  </a:schemeClr>
                </a:solidFill>
              </a:rPr>
              <a:t>Example</a:t>
            </a:r>
          </a:p>
        </p:txBody>
      </p:sp>
      <p:sp>
        <p:nvSpPr>
          <p:cNvPr id="3" name="Content Placeholder 2"/>
          <p:cNvSpPr>
            <a:spLocks noGrp="1"/>
          </p:cNvSpPr>
          <p:nvPr>
            <p:ph idx="1"/>
          </p:nvPr>
        </p:nvSpPr>
        <p:spPr>
          <a:xfrm>
            <a:off x="2362200" y="1447800"/>
            <a:ext cx="8305800" cy="5410200"/>
          </a:xfrm>
        </p:spPr>
        <p:txBody>
          <a:bodyPr>
            <a:noAutofit/>
          </a:bodyPr>
          <a:lstStyle/>
          <a:p>
            <a:pPr marL="0" indent="0" algn="just">
              <a:buNone/>
              <a:defRPr/>
            </a:pPr>
            <a:r>
              <a:rPr lang="en-US" b="1" dirty="0"/>
              <a:t>tell me:</a:t>
            </a:r>
          </a:p>
          <a:p>
            <a:pPr marL="514350" indent="-514350" algn="just">
              <a:buFont typeface="Wingdings" pitchFamily="2" charset="2"/>
              <a:buAutoNum type="alphaLcParenBoth"/>
              <a:defRPr/>
            </a:pPr>
            <a:r>
              <a:rPr lang="en-US" b="1" dirty="0">
                <a:solidFill>
                  <a:srgbClr val="0070C0"/>
                </a:solidFill>
              </a:rPr>
              <a:t>if every thing progress as you expect, say in complete ideal situation how long it will take? </a:t>
            </a:r>
          </a:p>
          <a:p>
            <a:pPr marL="514350" indent="-514350" algn="just">
              <a:buFont typeface="Wingdings" pitchFamily="2" charset="2"/>
              <a:buAutoNum type="alphaLcParenBoth"/>
              <a:defRPr/>
            </a:pPr>
            <a:r>
              <a:rPr lang="en-US" b="1" dirty="0">
                <a:solidFill>
                  <a:srgbClr val="7030A0"/>
                </a:solidFill>
              </a:rPr>
              <a:t>if every thing goes wrong and encountered unexpected situations, say in worst condition how long it will take? And</a:t>
            </a:r>
          </a:p>
          <a:p>
            <a:pPr marL="514350" indent="-514350" algn="just">
              <a:buFont typeface="Wingdings" pitchFamily="2" charset="2"/>
              <a:buAutoNum type="alphaLcParenBoth"/>
              <a:defRPr/>
            </a:pPr>
            <a:r>
              <a:rPr lang="en-US" b="1" dirty="0">
                <a:solidFill>
                  <a:srgbClr val="00B050"/>
                </a:solidFill>
              </a:rPr>
              <a:t>in carrying out such work what would be the normal duration? </a:t>
            </a:r>
          </a:p>
          <a:p>
            <a:pPr marL="365760" indent="-283464" algn="just">
              <a:buFont typeface="Wingdings 2"/>
              <a:buChar char=""/>
              <a:defRPr/>
            </a:pPr>
            <a:endParaRPr lang="en-US" b="1" dirty="0"/>
          </a:p>
        </p:txBody>
      </p:sp>
      <p:sp>
        <p:nvSpPr>
          <p:cNvPr id="43013" name="Slide Number Placeholder 4"/>
          <p:cNvSpPr>
            <a:spLocks noGrp="1"/>
          </p:cNvSpPr>
          <p:nvPr>
            <p:ph type="sldNum" sz="quarter" idx="4294967295"/>
          </p:nvPr>
        </p:nvSpPr>
        <p:spPr>
          <a:xfrm>
            <a:off x="8077200" y="6356351"/>
            <a:ext cx="2133600" cy="365125"/>
          </a:xfrm>
          <a:prstGeom prst="rect">
            <a:avLst/>
          </a:prstGeom>
        </p:spPr>
        <p:txBody>
          <a:bodyPr/>
          <a:lstStyle/>
          <a:p>
            <a:pPr>
              <a:defRPr/>
            </a:pPr>
            <a:fld id="{1126F631-4BA9-411F-812C-27D5F8B0A378}" type="slidenum">
              <a:rPr lang="en-US"/>
              <a:pPr>
                <a:defRPr/>
              </a:pPr>
              <a:t>60</a:t>
            </a:fld>
            <a:endParaRPr lang="en-US"/>
          </a:p>
        </p:txBody>
      </p:sp>
    </p:spTree>
    <p:extLst>
      <p:ext uri="{BB962C8B-B14F-4D97-AF65-F5344CB8AC3E}">
        <p14:creationId xmlns:p14="http://schemas.microsoft.com/office/powerpoint/2010/main" xmlns="" val="8018411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defRPr/>
            </a:pPr>
            <a:r>
              <a:rPr lang="en-US" sz="4800" dirty="0">
                <a:solidFill>
                  <a:schemeClr val="accent5">
                    <a:lumMod val="60000"/>
                    <a:lumOff val="40000"/>
                  </a:schemeClr>
                </a:solidFill>
              </a:rPr>
              <a:t>Expected time</a:t>
            </a:r>
          </a:p>
        </p:txBody>
      </p:sp>
      <p:sp>
        <p:nvSpPr>
          <p:cNvPr id="48131" name="Content Placeholder 2"/>
          <p:cNvSpPr>
            <a:spLocks noGrp="1"/>
          </p:cNvSpPr>
          <p:nvPr>
            <p:ph idx="1"/>
          </p:nvPr>
        </p:nvSpPr>
        <p:spPr/>
        <p:txBody>
          <a:bodyPr/>
          <a:lstStyle/>
          <a:p>
            <a:pPr eaLnBrk="1" hangingPunct="1"/>
            <a:endParaRPr lang="en-US" sz="4800" b="1" i="1"/>
          </a:p>
          <a:p>
            <a:pPr eaLnBrk="1" hangingPunct="1">
              <a:buFont typeface="Wingdings" pitchFamily="2" charset="2"/>
              <a:buNone/>
            </a:pPr>
            <a:endParaRPr lang="en-US" sz="4800" b="1" i="1"/>
          </a:p>
          <a:p>
            <a:pPr eaLnBrk="1" hangingPunct="1">
              <a:buFont typeface="Wingdings" pitchFamily="2" charset="2"/>
              <a:buNone/>
            </a:pPr>
            <a:r>
              <a:rPr lang="en-US" sz="4800" b="1" i="1"/>
              <a:t>	Te = </a:t>
            </a:r>
            <a:r>
              <a:rPr lang="en-US" sz="4800" b="1" i="1" u="sng"/>
              <a:t>Ote + 4Mlte + Pte</a:t>
            </a:r>
            <a:endParaRPr lang="en-US" sz="4800" u="sng"/>
          </a:p>
          <a:p>
            <a:pPr lvl="4" eaLnBrk="1" hangingPunct="1">
              <a:buFont typeface="Wingdings" pitchFamily="2" charset="2"/>
              <a:buNone/>
            </a:pPr>
            <a:r>
              <a:rPr lang="en-US" sz="3600"/>
              <a:t>			        </a:t>
            </a:r>
            <a:r>
              <a:rPr lang="en-US" sz="4800" b="1"/>
              <a:t>6</a:t>
            </a:r>
            <a:endParaRPr lang="en-US" sz="3600" b="1"/>
          </a:p>
        </p:txBody>
      </p:sp>
      <p:sp>
        <p:nvSpPr>
          <p:cNvPr id="41989" name="Slide Number Placeholder 4"/>
          <p:cNvSpPr>
            <a:spLocks noGrp="1"/>
          </p:cNvSpPr>
          <p:nvPr>
            <p:ph type="sldNum" sz="quarter" idx="4294967295"/>
          </p:nvPr>
        </p:nvSpPr>
        <p:spPr>
          <a:xfrm>
            <a:off x="8077200" y="6356351"/>
            <a:ext cx="2133600" cy="365125"/>
          </a:xfrm>
          <a:prstGeom prst="rect">
            <a:avLst/>
          </a:prstGeom>
        </p:spPr>
        <p:txBody>
          <a:bodyPr/>
          <a:lstStyle/>
          <a:p>
            <a:pPr>
              <a:defRPr/>
            </a:pPr>
            <a:fld id="{D8FDFA4D-D9E2-4467-8130-32B4B9BE6CB5}" type="slidenum">
              <a:rPr lang="en-US"/>
              <a:pPr>
                <a:defRPr/>
              </a:pPr>
              <a:t>61</a:t>
            </a:fld>
            <a:endParaRPr lang="en-US"/>
          </a:p>
        </p:txBody>
      </p:sp>
    </p:spTree>
    <p:extLst>
      <p:ext uri="{BB962C8B-B14F-4D97-AF65-F5344CB8AC3E}">
        <p14:creationId xmlns:p14="http://schemas.microsoft.com/office/powerpoint/2010/main" xmlns="" val="33890771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endParaRPr lang="en-US">
              <a:solidFill>
                <a:schemeClr val="tx2">
                  <a:satMod val="130000"/>
                </a:schemeClr>
              </a:solidFill>
            </a:endParaRPr>
          </a:p>
        </p:txBody>
      </p:sp>
      <p:sp>
        <p:nvSpPr>
          <p:cNvPr id="50179" name="Content Placeholder 2"/>
          <p:cNvSpPr>
            <a:spLocks noGrp="1"/>
          </p:cNvSpPr>
          <p:nvPr>
            <p:ph idx="1"/>
          </p:nvPr>
        </p:nvSpPr>
        <p:spPr/>
        <p:txBody>
          <a:bodyPr/>
          <a:lstStyle/>
          <a:p>
            <a:pPr marL="0" indent="0" algn="just">
              <a:buNone/>
            </a:pPr>
            <a:r>
              <a:rPr lang="en-US" sz="4400" dirty="0">
                <a:solidFill>
                  <a:srgbClr val="FF0000"/>
                </a:solidFill>
              </a:rPr>
              <a:t>Let’s say:</a:t>
            </a:r>
            <a:r>
              <a:rPr lang="en-US" sz="4400" dirty="0"/>
              <a:t> </a:t>
            </a:r>
          </a:p>
          <a:p>
            <a:pPr marL="569913" indent="-569913" algn="just">
              <a:buFont typeface="Wingdings" pitchFamily="2" charset="2"/>
              <a:buChar char="Ø"/>
            </a:pPr>
            <a:r>
              <a:rPr lang="en-US" sz="4400" dirty="0"/>
              <a:t>in first case, the time required 	would be to weeks</a:t>
            </a:r>
          </a:p>
          <a:p>
            <a:pPr marL="0" indent="0" algn="just">
              <a:buFont typeface="Wingdings" pitchFamily="2" charset="2"/>
              <a:buChar char="Ø"/>
            </a:pPr>
            <a:r>
              <a:rPr lang="en-US" sz="4400" dirty="0"/>
              <a:t> in second case 34 weeks, and</a:t>
            </a:r>
          </a:p>
          <a:p>
            <a:pPr marL="0" indent="0" algn="just">
              <a:buFont typeface="Wingdings" pitchFamily="2" charset="2"/>
              <a:buChar char="Ø"/>
            </a:pPr>
            <a:r>
              <a:rPr lang="en-US" sz="4400" dirty="0"/>
              <a:t> in third 16 weeks.  </a:t>
            </a:r>
          </a:p>
        </p:txBody>
      </p:sp>
      <p:sp>
        <p:nvSpPr>
          <p:cNvPr id="44037" name="Slide Number Placeholder 4"/>
          <p:cNvSpPr>
            <a:spLocks noGrp="1"/>
          </p:cNvSpPr>
          <p:nvPr>
            <p:ph type="sldNum" sz="quarter" idx="4294967295"/>
          </p:nvPr>
        </p:nvSpPr>
        <p:spPr>
          <a:xfrm>
            <a:off x="8077200" y="6356351"/>
            <a:ext cx="2133600" cy="365125"/>
          </a:xfrm>
          <a:prstGeom prst="rect">
            <a:avLst/>
          </a:prstGeom>
        </p:spPr>
        <p:txBody>
          <a:bodyPr/>
          <a:lstStyle/>
          <a:p>
            <a:pPr>
              <a:defRPr/>
            </a:pPr>
            <a:fld id="{F6698A89-81CA-4E2D-AF3D-D323D95FCBFA}" type="slidenum">
              <a:rPr lang="en-US"/>
              <a:pPr>
                <a:defRPr/>
              </a:pPr>
              <a:t>62</a:t>
            </a:fld>
            <a:endParaRPr lang="en-US"/>
          </a:p>
        </p:txBody>
      </p:sp>
    </p:spTree>
    <p:extLst>
      <p:ext uri="{BB962C8B-B14F-4D97-AF65-F5344CB8AC3E}">
        <p14:creationId xmlns:p14="http://schemas.microsoft.com/office/powerpoint/2010/main" xmlns="" val="26144391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sz="4800" dirty="0">
                <a:solidFill>
                  <a:schemeClr val="accent5">
                    <a:lumMod val="60000"/>
                    <a:lumOff val="40000"/>
                  </a:schemeClr>
                </a:solidFill>
              </a:rPr>
              <a:t>The Expected Time</a:t>
            </a:r>
          </a:p>
        </p:txBody>
      </p:sp>
      <p:sp>
        <p:nvSpPr>
          <p:cNvPr id="3" name="Content Placeholder 2"/>
          <p:cNvSpPr>
            <a:spLocks noGrp="1"/>
          </p:cNvSpPr>
          <p:nvPr>
            <p:ph idx="1"/>
          </p:nvPr>
        </p:nvSpPr>
        <p:spPr/>
        <p:txBody>
          <a:bodyPr/>
          <a:lstStyle/>
          <a:p>
            <a:pPr algn="just" eaLnBrk="1" hangingPunct="1">
              <a:buFont typeface="Wingdings" pitchFamily="2" charset="2"/>
              <a:buNone/>
            </a:pPr>
            <a:r>
              <a:rPr lang="en-US" sz="4400" b="1" dirty="0"/>
              <a:t>						</a:t>
            </a:r>
          </a:p>
          <a:p>
            <a:pPr algn="just" eaLnBrk="1" hangingPunct="1">
              <a:buFont typeface="Wingdings" pitchFamily="2" charset="2"/>
              <a:buNone/>
            </a:pPr>
            <a:r>
              <a:rPr lang="en-US" sz="4400" b="1" dirty="0"/>
              <a:t>			</a:t>
            </a:r>
            <a:r>
              <a:rPr lang="en-US" sz="4400" b="1" u="sng" dirty="0"/>
              <a:t>to + (4 x 16) + 34</a:t>
            </a:r>
            <a:endParaRPr lang="en-US" sz="4400" b="1" dirty="0"/>
          </a:p>
          <a:p>
            <a:pPr algn="just" eaLnBrk="1" hangingPunct="1">
              <a:buFont typeface="Wingdings" pitchFamily="2" charset="2"/>
              <a:buNone/>
            </a:pPr>
            <a:r>
              <a:rPr lang="en-US" sz="4400" b="1" dirty="0" err="1"/>
              <a:t>te</a:t>
            </a:r>
            <a:r>
              <a:rPr lang="en-US" sz="4400" b="1" dirty="0"/>
              <a:t>  =		     6   </a:t>
            </a:r>
          </a:p>
          <a:p>
            <a:pPr algn="just" eaLnBrk="1" hangingPunct="1">
              <a:buFont typeface="Wingdings" pitchFamily="2" charset="2"/>
              <a:buNone/>
            </a:pPr>
            <a:r>
              <a:rPr lang="en-US" sz="4400" b="1" dirty="0"/>
              <a:t>				= 27 weeks</a:t>
            </a:r>
          </a:p>
          <a:p>
            <a:pPr eaLnBrk="1" hangingPunct="1">
              <a:buFont typeface="Wingdings" pitchFamily="2" charset="2"/>
              <a:buNone/>
            </a:pPr>
            <a:endParaRPr lang="en-US" sz="4400" b="1" dirty="0"/>
          </a:p>
        </p:txBody>
      </p:sp>
      <p:sp>
        <p:nvSpPr>
          <p:cNvPr id="45061" name="Slide Number Placeholder 4"/>
          <p:cNvSpPr>
            <a:spLocks noGrp="1"/>
          </p:cNvSpPr>
          <p:nvPr>
            <p:ph type="sldNum" sz="quarter" idx="4294967295"/>
          </p:nvPr>
        </p:nvSpPr>
        <p:spPr>
          <a:xfrm>
            <a:off x="8077200" y="6356351"/>
            <a:ext cx="2133600" cy="365125"/>
          </a:xfrm>
          <a:prstGeom prst="rect">
            <a:avLst/>
          </a:prstGeom>
        </p:spPr>
        <p:txBody>
          <a:bodyPr/>
          <a:lstStyle/>
          <a:p>
            <a:pPr>
              <a:defRPr/>
            </a:pPr>
            <a:fld id="{A649530C-1972-44A1-967F-534F82CB0098}" type="slidenum">
              <a:rPr lang="en-US"/>
              <a:pPr>
                <a:defRPr/>
              </a:pPr>
              <a:t>63</a:t>
            </a:fld>
            <a:endParaRPr lang="en-US"/>
          </a:p>
        </p:txBody>
      </p:sp>
    </p:spTree>
    <p:extLst>
      <p:ext uri="{BB962C8B-B14F-4D97-AF65-F5344CB8AC3E}">
        <p14:creationId xmlns:p14="http://schemas.microsoft.com/office/powerpoint/2010/main" xmlns="" val="40616950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27582" y="2097360"/>
            <a:ext cx="8471894" cy="4329943"/>
          </a:xfrm>
          <a:prstGeom prst="rect">
            <a:avLst/>
          </a:prstGeom>
        </p:spPr>
      </p:pic>
      <p:sp>
        <p:nvSpPr>
          <p:cNvPr id="4" name="Title 3"/>
          <p:cNvSpPr>
            <a:spLocks noGrp="1"/>
          </p:cNvSpPr>
          <p:nvPr>
            <p:ph type="title"/>
          </p:nvPr>
        </p:nvSpPr>
        <p:spPr/>
        <p:txBody>
          <a:bodyPr/>
          <a:lstStyle/>
          <a:p>
            <a:r>
              <a:rPr lang="en-US" dirty="0"/>
              <a:t>Critical Path Method: An Example</a:t>
            </a:r>
          </a:p>
        </p:txBody>
      </p:sp>
      <p:cxnSp>
        <p:nvCxnSpPr>
          <p:cNvPr id="5" name="Straight Arrow Connector 4"/>
          <p:cNvCxnSpPr/>
          <p:nvPr/>
        </p:nvCxnSpPr>
        <p:spPr>
          <a:xfrm flipV="1">
            <a:off x="2292626" y="2372139"/>
            <a:ext cx="1325217"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92626" y="4724400"/>
            <a:ext cx="1325217" cy="1398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167809" y="2372139"/>
            <a:ext cx="3929269"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56433" y="2372139"/>
            <a:ext cx="1807045" cy="181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82887" y="4724400"/>
            <a:ext cx="0" cy="1166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56433" y="4462466"/>
            <a:ext cx="16480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67809" y="6122504"/>
            <a:ext cx="27498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29739" y="4724399"/>
            <a:ext cx="1139687" cy="1166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63529" y="4462466"/>
            <a:ext cx="16697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34470" y="4719328"/>
            <a:ext cx="662608" cy="1451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92380" y="4462466"/>
            <a:ext cx="15600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673589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7498080" cy="1143000"/>
          </a:xfrm>
        </p:spPr>
        <p:txBody>
          <a:bodyPr>
            <a:normAutofit/>
          </a:bodyPr>
          <a:lstStyle/>
          <a:p>
            <a:r>
              <a:rPr lang="en-US" sz="6600" b="1" dirty="0">
                <a:solidFill>
                  <a:srgbClr val="002060"/>
                </a:solidFill>
              </a:rPr>
              <a:t>Network Table</a:t>
            </a:r>
          </a:p>
        </p:txBody>
      </p:sp>
      <p:graphicFrame>
        <p:nvGraphicFramePr>
          <p:cNvPr id="5" name="Content Placeholder 4"/>
          <p:cNvGraphicFramePr>
            <a:graphicFrameLocks noGrp="1"/>
          </p:cNvGraphicFramePr>
          <p:nvPr>
            <p:ph idx="1"/>
            <p:extLst/>
          </p:nvPr>
        </p:nvGraphicFramePr>
        <p:xfrm>
          <a:off x="1524000" y="-3"/>
          <a:ext cx="9144000" cy="6858004"/>
        </p:xfrm>
        <a:graphic>
          <a:graphicData uri="http://schemas.openxmlformats.org/drawingml/2006/table">
            <a:tbl>
              <a:tblPr firstRow="1" bandRow="1">
                <a:tableStyleId>{5C22544A-7EE6-4342-B048-85BDC9FD1C3A}</a:tableStyleId>
              </a:tblPr>
              <a:tblGrid>
                <a:gridCol w="1238251">
                  <a:extLst>
                    <a:ext uri="{9D8B030D-6E8A-4147-A177-3AD203B41FA5}">
                      <a16:colId xmlns:a16="http://schemas.microsoft.com/office/drawing/2014/main" xmlns="" val="20000"/>
                    </a:ext>
                  </a:extLst>
                </a:gridCol>
                <a:gridCol w="1047749">
                  <a:extLst>
                    <a:ext uri="{9D8B030D-6E8A-4147-A177-3AD203B41FA5}">
                      <a16:colId xmlns:a16="http://schemas.microsoft.com/office/drawing/2014/main" xmlns="" val="20001"/>
                    </a:ext>
                  </a:extLst>
                </a:gridCol>
                <a:gridCol w="9144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gridCol w="1828800">
                  <a:extLst>
                    <a:ext uri="{9D8B030D-6E8A-4147-A177-3AD203B41FA5}">
                      <a16:colId xmlns:a16="http://schemas.microsoft.com/office/drawing/2014/main" xmlns="" val="20005"/>
                    </a:ext>
                  </a:extLst>
                </a:gridCol>
                <a:gridCol w="1143000">
                  <a:extLst>
                    <a:ext uri="{9D8B030D-6E8A-4147-A177-3AD203B41FA5}">
                      <a16:colId xmlns:a16="http://schemas.microsoft.com/office/drawing/2014/main" xmlns="" val="20006"/>
                    </a:ext>
                  </a:extLst>
                </a:gridCol>
                <a:gridCol w="1143000">
                  <a:extLst>
                    <a:ext uri="{9D8B030D-6E8A-4147-A177-3AD203B41FA5}">
                      <a16:colId xmlns:a16="http://schemas.microsoft.com/office/drawing/2014/main" xmlns="" val="20007"/>
                    </a:ext>
                  </a:extLst>
                </a:gridCol>
              </a:tblGrid>
              <a:tr h="1307426">
                <a:tc>
                  <a:txBody>
                    <a:bodyPr/>
                    <a:lstStyle/>
                    <a:p>
                      <a:pPr algn="ctr"/>
                      <a:r>
                        <a:rPr lang="en-US" sz="2000" b="1" dirty="0"/>
                        <a:t>Activity</a:t>
                      </a:r>
                    </a:p>
                  </a:txBody>
                  <a:tcPr/>
                </a:tc>
                <a:tc>
                  <a:txBody>
                    <a:bodyPr/>
                    <a:lstStyle/>
                    <a:p>
                      <a:pPr algn="ctr"/>
                      <a:r>
                        <a:rPr lang="en-US" sz="2000" b="1" dirty="0"/>
                        <a:t>D</a:t>
                      </a:r>
                    </a:p>
                  </a:txBody>
                  <a:tcPr/>
                </a:tc>
                <a:tc>
                  <a:txBody>
                    <a:bodyPr/>
                    <a:lstStyle/>
                    <a:p>
                      <a:pPr algn="ctr"/>
                      <a:r>
                        <a:rPr lang="en-US" sz="2000" b="1" dirty="0"/>
                        <a:t>ES (</a:t>
                      </a:r>
                      <a:r>
                        <a:rPr lang="en-US" sz="2000" b="1" dirty="0" err="1"/>
                        <a:t>Tei</a:t>
                      </a:r>
                      <a:r>
                        <a:rPr lang="en-US" sz="2000" b="1" dirty="0"/>
                        <a:t>)</a:t>
                      </a:r>
                    </a:p>
                  </a:txBody>
                  <a:tcPr/>
                </a:tc>
                <a:tc>
                  <a:txBody>
                    <a:bodyPr/>
                    <a:lstStyle/>
                    <a:p>
                      <a:pPr algn="ctr"/>
                      <a:r>
                        <a:rPr lang="en-US" sz="2000" b="1" dirty="0"/>
                        <a:t>EF</a:t>
                      </a:r>
                    </a:p>
                  </a:txBody>
                  <a:tcPr/>
                </a:tc>
                <a:tc>
                  <a:txBody>
                    <a:bodyPr/>
                    <a:lstStyle/>
                    <a:p>
                      <a:pPr algn="ctr"/>
                      <a:r>
                        <a:rPr lang="en-US" sz="2000" b="1" dirty="0"/>
                        <a:t>LS</a:t>
                      </a:r>
                    </a:p>
                  </a:txBody>
                  <a:tcPr/>
                </a:tc>
                <a:tc>
                  <a:txBody>
                    <a:bodyPr/>
                    <a:lstStyle/>
                    <a:p>
                      <a:pPr algn="ctr"/>
                      <a:r>
                        <a:rPr lang="en-US" sz="2000" b="1" dirty="0"/>
                        <a:t>LF (</a:t>
                      </a:r>
                      <a:r>
                        <a:rPr lang="en-US" sz="2000" b="1" dirty="0" err="1"/>
                        <a:t>TLj</a:t>
                      </a:r>
                      <a:r>
                        <a:rPr lang="en-US" sz="2000" b="1" dirty="0"/>
                        <a:t>)</a:t>
                      </a:r>
                    </a:p>
                  </a:txBody>
                  <a:tcPr/>
                </a:tc>
                <a:tc>
                  <a:txBody>
                    <a:bodyPr/>
                    <a:lstStyle/>
                    <a:p>
                      <a:pPr algn="ctr"/>
                      <a:r>
                        <a:rPr lang="en-US" sz="2000" b="1" dirty="0"/>
                        <a:t>TF</a:t>
                      </a:r>
                    </a:p>
                    <a:p>
                      <a:pPr algn="ctr"/>
                      <a:r>
                        <a:rPr lang="en-US" sz="2000" b="1" dirty="0"/>
                        <a:t>(LS-ES)</a:t>
                      </a:r>
                    </a:p>
                  </a:txBody>
                  <a:tcPr/>
                </a:tc>
                <a:tc>
                  <a:txBody>
                    <a:bodyPr/>
                    <a:lstStyle/>
                    <a:p>
                      <a:pPr algn="ctr"/>
                      <a:r>
                        <a:rPr lang="en-US" sz="2000" b="1" dirty="0"/>
                        <a:t>FF=EF(succeed)-EF</a:t>
                      </a:r>
                    </a:p>
                  </a:txBody>
                  <a:tcPr/>
                </a:tc>
                <a:extLst>
                  <a:ext uri="{0D108BD9-81ED-4DB2-BD59-A6C34878D82A}">
                    <a16:rowId xmlns:a16="http://schemas.microsoft.com/office/drawing/2014/main" xmlns="" val="10000"/>
                  </a:ext>
                </a:extLst>
              </a:tr>
              <a:tr h="504598">
                <a:tc>
                  <a:txBody>
                    <a:bodyPr/>
                    <a:lstStyle/>
                    <a:p>
                      <a:r>
                        <a:rPr lang="en-US" sz="2400" b="1" dirty="0" smtClean="0"/>
                        <a:t>1-2(A)</a:t>
                      </a:r>
                      <a:endParaRPr lang="en-US" sz="2400" b="1" dirty="0"/>
                    </a:p>
                  </a:txBody>
                  <a:tcPr/>
                </a:tc>
                <a:tc>
                  <a:txBody>
                    <a:bodyPr/>
                    <a:lstStyle/>
                    <a:p>
                      <a:r>
                        <a:rPr lang="en-US" sz="2400" b="1" dirty="0" smtClean="0"/>
                        <a:t>10</a:t>
                      </a:r>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1"/>
                  </a:ext>
                </a:extLst>
              </a:tr>
              <a:tr h="504598">
                <a:tc>
                  <a:txBody>
                    <a:bodyPr/>
                    <a:lstStyle/>
                    <a:p>
                      <a:r>
                        <a:rPr lang="en-US" sz="2400" b="1" dirty="0" smtClean="0"/>
                        <a:t>1-3(B)</a:t>
                      </a:r>
                      <a:endParaRPr lang="en-US" sz="2400" b="1" dirty="0"/>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2"/>
                  </a:ext>
                </a:extLst>
              </a:tr>
              <a:tr h="504598">
                <a:tc>
                  <a:txBody>
                    <a:bodyPr/>
                    <a:lstStyle/>
                    <a:p>
                      <a:r>
                        <a:rPr lang="en-US" sz="2400" b="1" dirty="0" smtClean="0"/>
                        <a:t>2-5(C)</a:t>
                      </a:r>
                      <a:endParaRPr lang="en-US" sz="2400" b="1" dirty="0"/>
                    </a:p>
                  </a:txBody>
                  <a:tcPr/>
                </a:tc>
                <a:tc>
                  <a:txBody>
                    <a:bodyPr/>
                    <a:lstStyle/>
                    <a:p>
                      <a:r>
                        <a:rPr lang="en-US" sz="2400" b="1" dirty="0"/>
                        <a:t>8</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3"/>
                  </a:ext>
                </a:extLst>
              </a:tr>
              <a:tr h="504598">
                <a:tc>
                  <a:txBody>
                    <a:bodyPr/>
                    <a:lstStyle/>
                    <a:p>
                      <a:r>
                        <a:rPr lang="en-US" sz="2400" b="1" dirty="0" smtClean="0"/>
                        <a:t>2-7(D)</a:t>
                      </a:r>
                      <a:endParaRPr lang="en-US" sz="2400" b="1" dirty="0"/>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4"/>
                  </a:ext>
                </a:extLst>
              </a:tr>
              <a:tr h="504598">
                <a:tc>
                  <a:txBody>
                    <a:bodyPr/>
                    <a:lstStyle/>
                    <a:p>
                      <a:r>
                        <a:rPr lang="en-US" sz="2400" b="1" dirty="0" smtClean="0"/>
                        <a:t>3-4(E)</a:t>
                      </a:r>
                      <a:endParaRPr lang="en-US" sz="2400" b="1" dirty="0"/>
                    </a:p>
                  </a:txBody>
                  <a:tcPr/>
                </a:tc>
                <a:tc>
                  <a:txBody>
                    <a:bodyPr/>
                    <a:lstStyle/>
                    <a:p>
                      <a:r>
                        <a:rPr lang="en-US" sz="2400" b="1" dirty="0"/>
                        <a:t>6</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5"/>
                  </a:ext>
                </a:extLst>
              </a:tr>
              <a:tr h="504598">
                <a:tc>
                  <a:txBody>
                    <a:bodyPr/>
                    <a:lstStyle/>
                    <a:p>
                      <a:r>
                        <a:rPr lang="en-US" sz="2400" b="1" dirty="0" smtClean="0"/>
                        <a:t>3-6(F)</a:t>
                      </a:r>
                      <a:endParaRPr lang="en-US" sz="2400" b="1" dirty="0"/>
                    </a:p>
                  </a:txBody>
                  <a:tcPr/>
                </a:tc>
                <a:tc>
                  <a:txBody>
                    <a:bodyPr/>
                    <a:lstStyle/>
                    <a:p>
                      <a:r>
                        <a:rPr lang="en-US" sz="2400" b="1" dirty="0"/>
                        <a:t>5</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6"/>
                  </a:ext>
                </a:extLst>
              </a:tr>
              <a:tr h="504598">
                <a:tc>
                  <a:txBody>
                    <a:bodyPr/>
                    <a:lstStyle/>
                    <a:p>
                      <a:r>
                        <a:rPr lang="en-US" sz="2400" b="1" dirty="0" smtClean="0"/>
                        <a:t>4-5(G)</a:t>
                      </a:r>
                      <a:endParaRPr lang="en-US" sz="2400" b="1" dirty="0"/>
                    </a:p>
                  </a:txBody>
                  <a:tcPr/>
                </a:tc>
                <a:tc>
                  <a:txBody>
                    <a:bodyPr/>
                    <a:lstStyle/>
                    <a:p>
                      <a:r>
                        <a:rPr lang="en-US" sz="2400" b="1" dirty="0"/>
                        <a:t>8</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7"/>
                  </a:ext>
                </a:extLst>
              </a:tr>
              <a:tr h="504598">
                <a:tc>
                  <a:txBody>
                    <a:bodyPr/>
                    <a:lstStyle/>
                    <a:p>
                      <a:r>
                        <a:rPr lang="en-US" sz="2400" b="1" dirty="0" smtClean="0"/>
                        <a:t>5-6(H)</a:t>
                      </a:r>
                      <a:endParaRPr lang="en-US" sz="2400" b="1" dirty="0"/>
                    </a:p>
                  </a:txBody>
                  <a:tcPr/>
                </a:tc>
                <a:tc>
                  <a:txBody>
                    <a:bodyPr/>
                    <a:lstStyle/>
                    <a:p>
                      <a:r>
                        <a:rPr lang="en-US" sz="2400" b="1" dirty="0"/>
                        <a:t>8</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8"/>
                  </a:ext>
                </a:extLst>
              </a:tr>
              <a:tr h="504598">
                <a:tc>
                  <a:txBody>
                    <a:bodyPr/>
                    <a:lstStyle/>
                    <a:p>
                      <a:r>
                        <a:rPr lang="en-US" sz="2400" b="1" dirty="0" smtClean="0"/>
                        <a:t>5-7(I)</a:t>
                      </a:r>
                      <a:endParaRPr lang="en-US" sz="2400" b="1" dirty="0"/>
                    </a:p>
                  </a:txBody>
                  <a:tcPr/>
                </a:tc>
                <a:tc>
                  <a:txBody>
                    <a:bodyPr/>
                    <a:lstStyle/>
                    <a:p>
                      <a:r>
                        <a:rPr lang="en-US" sz="2400" b="1" dirty="0" smtClean="0"/>
                        <a:t>10</a:t>
                      </a:r>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9"/>
                  </a:ext>
                </a:extLst>
              </a:tr>
              <a:tr h="504598">
                <a:tc>
                  <a:txBody>
                    <a:bodyPr/>
                    <a:lstStyle/>
                    <a:p>
                      <a:r>
                        <a:rPr lang="en-US" sz="2400" b="1" dirty="0" smtClean="0"/>
                        <a:t>6-7(J)</a:t>
                      </a:r>
                      <a:endParaRPr lang="en-US" sz="2400" b="1" dirty="0"/>
                    </a:p>
                  </a:txBody>
                  <a:tcPr/>
                </a:tc>
                <a:tc>
                  <a:txBody>
                    <a:bodyPr/>
                    <a:lstStyle/>
                    <a:p>
                      <a:r>
                        <a:rPr lang="en-US" sz="2400" b="1" dirty="0"/>
                        <a:t>6</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0"/>
                  </a:ext>
                </a:extLst>
              </a:tr>
              <a:tr h="504598">
                <a:tc>
                  <a:txBody>
                    <a:bodyPr/>
                    <a:lstStyle/>
                    <a:p>
                      <a:r>
                        <a:rPr lang="en-US" sz="2400" b="1" dirty="0" smtClean="0"/>
                        <a:t>7-8(K)</a:t>
                      </a:r>
                      <a:endParaRPr lang="en-US" sz="2400" b="1" dirty="0"/>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1"/>
                  </a:ext>
                </a:extLst>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DF497CB8-17BE-46B6-A35C-B9B4461CB369}" type="slidenum">
              <a:rPr lang="en-US" smtClean="0"/>
              <a:pPr/>
              <a:t>65</a:t>
            </a:fld>
            <a:endParaRPr lang="en-US"/>
          </a:p>
        </p:txBody>
      </p:sp>
      <p:pic>
        <p:nvPicPr>
          <p:cNvPr id="3" name="Picture 2"/>
          <p:cNvPicPr>
            <a:picLocks noChangeAspect="1"/>
          </p:cNvPicPr>
          <p:nvPr/>
        </p:nvPicPr>
        <p:blipFill>
          <a:blip r:embed="rId2"/>
          <a:stretch>
            <a:fillRect/>
          </a:stretch>
        </p:blipFill>
        <p:spPr>
          <a:xfrm>
            <a:off x="4208752" y="1885970"/>
            <a:ext cx="5858886" cy="2880282"/>
          </a:xfrm>
          <a:prstGeom prst="rect">
            <a:avLst/>
          </a:prstGeom>
        </p:spPr>
      </p:pic>
    </p:spTree>
    <p:extLst>
      <p:ext uri="{BB962C8B-B14F-4D97-AF65-F5344CB8AC3E}">
        <p14:creationId xmlns:p14="http://schemas.microsoft.com/office/powerpoint/2010/main" xmlns="" val="26998577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7498080" cy="1143000"/>
          </a:xfrm>
        </p:spPr>
        <p:txBody>
          <a:bodyPr>
            <a:normAutofit/>
          </a:bodyPr>
          <a:lstStyle/>
          <a:p>
            <a:r>
              <a:rPr lang="en-US" sz="6600" b="1" dirty="0">
                <a:solidFill>
                  <a:srgbClr val="002060"/>
                </a:solidFill>
              </a:rPr>
              <a:t>Network Table</a:t>
            </a:r>
          </a:p>
        </p:txBody>
      </p:sp>
      <p:graphicFrame>
        <p:nvGraphicFramePr>
          <p:cNvPr id="5" name="Content Placeholder 4"/>
          <p:cNvGraphicFramePr>
            <a:graphicFrameLocks noGrp="1"/>
          </p:cNvGraphicFramePr>
          <p:nvPr>
            <p:ph idx="1"/>
            <p:extLst/>
          </p:nvPr>
        </p:nvGraphicFramePr>
        <p:xfrm>
          <a:off x="507999" y="-3"/>
          <a:ext cx="10283687" cy="6858003"/>
        </p:xfrm>
        <a:graphic>
          <a:graphicData uri="http://schemas.openxmlformats.org/drawingml/2006/table">
            <a:tbl>
              <a:tblPr firstRow="1" bandRow="1">
                <a:tableStyleId>{5C22544A-7EE6-4342-B048-85BDC9FD1C3A}</a:tableStyleId>
              </a:tblPr>
              <a:tblGrid>
                <a:gridCol w="1284603">
                  <a:extLst>
                    <a:ext uri="{9D8B030D-6E8A-4147-A177-3AD203B41FA5}">
                      <a16:colId xmlns:a16="http://schemas.microsoft.com/office/drawing/2014/main" xmlns="" val="20000"/>
                    </a:ext>
                  </a:extLst>
                </a:gridCol>
                <a:gridCol w="1086970">
                  <a:extLst>
                    <a:ext uri="{9D8B030D-6E8A-4147-A177-3AD203B41FA5}">
                      <a16:colId xmlns:a16="http://schemas.microsoft.com/office/drawing/2014/main" xmlns="" val="20001"/>
                    </a:ext>
                  </a:extLst>
                </a:gridCol>
                <a:gridCol w="948629">
                  <a:extLst>
                    <a:ext uri="{9D8B030D-6E8A-4147-A177-3AD203B41FA5}">
                      <a16:colId xmlns:a16="http://schemas.microsoft.com/office/drawing/2014/main" xmlns="" val="20002"/>
                    </a:ext>
                  </a:extLst>
                </a:gridCol>
                <a:gridCol w="1027681">
                  <a:extLst>
                    <a:ext uri="{9D8B030D-6E8A-4147-A177-3AD203B41FA5}">
                      <a16:colId xmlns:a16="http://schemas.microsoft.com/office/drawing/2014/main" xmlns="" val="20003"/>
                    </a:ext>
                  </a:extLst>
                </a:gridCol>
                <a:gridCol w="869576">
                  <a:extLst>
                    <a:ext uri="{9D8B030D-6E8A-4147-A177-3AD203B41FA5}">
                      <a16:colId xmlns:a16="http://schemas.microsoft.com/office/drawing/2014/main" xmlns="" val="20004"/>
                    </a:ext>
                  </a:extLst>
                </a:gridCol>
                <a:gridCol w="1897258">
                  <a:extLst>
                    <a:ext uri="{9D8B030D-6E8A-4147-A177-3AD203B41FA5}">
                      <a16:colId xmlns:a16="http://schemas.microsoft.com/office/drawing/2014/main" xmlns="" val="20005"/>
                    </a:ext>
                  </a:extLst>
                </a:gridCol>
                <a:gridCol w="1185786">
                  <a:extLst>
                    <a:ext uri="{9D8B030D-6E8A-4147-A177-3AD203B41FA5}">
                      <a16:colId xmlns:a16="http://schemas.microsoft.com/office/drawing/2014/main" xmlns="" val="20006"/>
                    </a:ext>
                  </a:extLst>
                </a:gridCol>
                <a:gridCol w="1983184">
                  <a:extLst>
                    <a:ext uri="{9D8B030D-6E8A-4147-A177-3AD203B41FA5}">
                      <a16:colId xmlns:a16="http://schemas.microsoft.com/office/drawing/2014/main" xmlns="" val="20007"/>
                    </a:ext>
                  </a:extLst>
                </a:gridCol>
              </a:tblGrid>
              <a:tr h="1307425">
                <a:tc>
                  <a:txBody>
                    <a:bodyPr/>
                    <a:lstStyle/>
                    <a:p>
                      <a:pPr algn="ctr"/>
                      <a:r>
                        <a:rPr lang="en-US" sz="2000" b="1" dirty="0"/>
                        <a:t>Activity</a:t>
                      </a:r>
                    </a:p>
                    <a:p>
                      <a:pPr algn="ctr"/>
                      <a:r>
                        <a:rPr lang="en-US" sz="2000" b="1" dirty="0"/>
                        <a:t>(</a:t>
                      </a:r>
                      <a:r>
                        <a:rPr lang="en-US" sz="2000" b="1" dirty="0" err="1"/>
                        <a:t>i</a:t>
                      </a:r>
                      <a:r>
                        <a:rPr lang="en-US" sz="2000" b="1" dirty="0"/>
                        <a:t>-j)</a:t>
                      </a:r>
                    </a:p>
                  </a:txBody>
                  <a:tcPr/>
                </a:tc>
                <a:tc>
                  <a:txBody>
                    <a:bodyPr/>
                    <a:lstStyle/>
                    <a:p>
                      <a:pPr algn="ctr"/>
                      <a:r>
                        <a:rPr lang="en-US" sz="2000" b="1" dirty="0"/>
                        <a:t>D</a:t>
                      </a:r>
                    </a:p>
                  </a:txBody>
                  <a:tcPr/>
                </a:tc>
                <a:tc>
                  <a:txBody>
                    <a:bodyPr/>
                    <a:lstStyle/>
                    <a:p>
                      <a:pPr algn="ctr"/>
                      <a:r>
                        <a:rPr lang="en-US" sz="2000" b="1" dirty="0"/>
                        <a:t>ES (</a:t>
                      </a:r>
                      <a:r>
                        <a:rPr lang="en-US" sz="2000" b="1" dirty="0" err="1"/>
                        <a:t>Tei</a:t>
                      </a:r>
                      <a:r>
                        <a:rPr lang="en-US" sz="2000" b="1" dirty="0" smtClean="0"/>
                        <a:t>)</a:t>
                      </a:r>
                    </a:p>
                    <a:p>
                      <a:pPr algn="ctr"/>
                      <a:r>
                        <a:rPr lang="en-US" sz="1000" b="1" dirty="0" smtClean="0"/>
                        <a:t>[Max of all in forward pass]</a:t>
                      </a:r>
                      <a:endParaRPr lang="en-US" sz="1000" b="1" dirty="0"/>
                    </a:p>
                  </a:txBody>
                  <a:tcPr/>
                </a:tc>
                <a:tc>
                  <a:txBody>
                    <a:bodyPr/>
                    <a:lstStyle/>
                    <a:p>
                      <a:pPr algn="ctr"/>
                      <a:r>
                        <a:rPr lang="en-US" sz="2000" b="1" dirty="0"/>
                        <a:t>EF</a:t>
                      </a:r>
                    </a:p>
                  </a:txBody>
                  <a:tcPr/>
                </a:tc>
                <a:tc>
                  <a:txBody>
                    <a:bodyPr/>
                    <a:lstStyle/>
                    <a:p>
                      <a:pPr algn="ctr"/>
                      <a:r>
                        <a:rPr lang="en-US" sz="2000" b="1" dirty="0"/>
                        <a:t>LS</a:t>
                      </a:r>
                    </a:p>
                  </a:txBody>
                  <a:tcPr/>
                </a:tc>
                <a:tc>
                  <a:txBody>
                    <a:bodyPr/>
                    <a:lstStyle/>
                    <a:p>
                      <a:pPr algn="ctr"/>
                      <a:r>
                        <a:rPr lang="en-US" sz="2000" b="1" dirty="0"/>
                        <a:t>LF (</a:t>
                      </a:r>
                      <a:r>
                        <a:rPr lang="en-US" sz="2000" b="1" dirty="0" err="1"/>
                        <a:t>TLj</a:t>
                      </a:r>
                      <a:r>
                        <a:rPr lang="en-US" sz="2000" b="1" dirty="0" smtClean="0"/>
                        <a:t>)</a:t>
                      </a:r>
                    </a:p>
                    <a:p>
                      <a:pPr algn="ctr"/>
                      <a:r>
                        <a:rPr lang="en-US" sz="1400" b="1" dirty="0" smtClean="0"/>
                        <a:t>[Min of all in backward pass]</a:t>
                      </a:r>
                      <a:endParaRPr lang="en-US" sz="1400" b="1" dirty="0"/>
                    </a:p>
                  </a:txBody>
                  <a:tcPr/>
                </a:tc>
                <a:tc>
                  <a:txBody>
                    <a:bodyPr/>
                    <a:lstStyle/>
                    <a:p>
                      <a:pPr algn="ctr"/>
                      <a:r>
                        <a:rPr lang="en-US" sz="2000" b="1" dirty="0"/>
                        <a:t>TF</a:t>
                      </a:r>
                    </a:p>
                    <a:p>
                      <a:pPr algn="ctr"/>
                      <a:r>
                        <a:rPr lang="en-US" sz="2000" b="1" dirty="0"/>
                        <a:t>(LS-ES)</a:t>
                      </a:r>
                    </a:p>
                  </a:txBody>
                  <a:tcPr/>
                </a:tc>
                <a:tc>
                  <a:txBody>
                    <a:bodyPr/>
                    <a:lstStyle/>
                    <a:p>
                      <a:pPr algn="ctr"/>
                      <a:r>
                        <a:rPr lang="en-US" sz="2000" b="1" dirty="0"/>
                        <a:t>FF=</a:t>
                      </a:r>
                    </a:p>
                    <a:p>
                      <a:pPr algn="ctr"/>
                      <a:r>
                        <a:rPr lang="en-US" sz="2000" b="1" dirty="0"/>
                        <a:t>ES(succeed)-EF</a:t>
                      </a:r>
                    </a:p>
                  </a:txBody>
                  <a:tcPr/>
                </a:tc>
                <a:extLst>
                  <a:ext uri="{0D108BD9-81ED-4DB2-BD59-A6C34878D82A}">
                    <a16:rowId xmlns:a16="http://schemas.microsoft.com/office/drawing/2014/main" xmlns="" val="10000"/>
                  </a:ext>
                </a:extLst>
              </a:tr>
              <a:tr h="504598">
                <a:tc>
                  <a:txBody>
                    <a:bodyPr/>
                    <a:lstStyle/>
                    <a:p>
                      <a:r>
                        <a:rPr lang="en-US" sz="2400" b="1" dirty="0" smtClean="0"/>
                        <a:t>1-2(A)</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0</a:t>
                      </a:r>
                    </a:p>
                  </a:txBody>
                  <a:tcPr/>
                </a:tc>
                <a:tc>
                  <a:txBody>
                    <a:bodyPr/>
                    <a:lstStyle/>
                    <a:p>
                      <a:endParaRPr lang="en-US" sz="2400" b="1" dirty="0"/>
                    </a:p>
                  </a:txBody>
                  <a:tcPr/>
                </a:tc>
                <a:tc>
                  <a:txBody>
                    <a:bodyPr/>
                    <a:lstStyle/>
                    <a:p>
                      <a:endParaRPr lang="en-US" sz="2400" b="1" dirty="0"/>
                    </a:p>
                  </a:txBody>
                  <a:tcPr/>
                </a:tc>
                <a:tc>
                  <a:txBody>
                    <a:bodyPr/>
                    <a:lstStyle/>
                    <a:p>
                      <a:r>
                        <a:rPr lang="en-US" sz="2400" b="1" dirty="0" smtClean="0"/>
                        <a:t>10</a:t>
                      </a:r>
                      <a:endParaRPr lang="en-US" sz="2400" b="1" dirty="0"/>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1"/>
                  </a:ext>
                </a:extLst>
              </a:tr>
              <a:tr h="504598">
                <a:tc>
                  <a:txBody>
                    <a:bodyPr/>
                    <a:lstStyle/>
                    <a:p>
                      <a:r>
                        <a:rPr lang="en-US" sz="2400" b="1" dirty="0" smtClean="0"/>
                        <a:t>1-3(B)</a:t>
                      </a:r>
                      <a:endParaRPr lang="en-US" sz="2400" b="1" dirty="0"/>
                    </a:p>
                  </a:txBody>
                  <a:tcPr/>
                </a:tc>
                <a:tc>
                  <a:txBody>
                    <a:bodyPr/>
                    <a:lstStyle/>
                    <a:p>
                      <a:r>
                        <a:rPr lang="en-US" sz="2400" b="1" dirty="0"/>
                        <a:t>12</a:t>
                      </a:r>
                    </a:p>
                  </a:txBody>
                  <a:tcPr/>
                </a:tc>
                <a:tc>
                  <a:txBody>
                    <a:bodyPr/>
                    <a:lstStyle/>
                    <a:p>
                      <a:r>
                        <a:rPr lang="en-US" sz="2400" b="1" dirty="0"/>
                        <a:t>0</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2"/>
                  </a:ext>
                </a:extLst>
              </a:tr>
              <a:tr h="504598">
                <a:tc>
                  <a:txBody>
                    <a:bodyPr/>
                    <a:lstStyle/>
                    <a:p>
                      <a:r>
                        <a:rPr lang="en-US" sz="2400" b="1" dirty="0" smtClean="0"/>
                        <a:t>2-5(C)</a:t>
                      </a:r>
                      <a:endParaRPr lang="en-US" sz="2400" b="1" dirty="0"/>
                    </a:p>
                  </a:txBody>
                  <a:tcPr/>
                </a:tc>
                <a:tc>
                  <a:txBody>
                    <a:bodyPr/>
                    <a:lstStyle/>
                    <a:p>
                      <a:r>
                        <a:rPr lang="en-US" sz="2400" b="1" dirty="0"/>
                        <a:t>8</a:t>
                      </a:r>
                    </a:p>
                  </a:txBody>
                  <a:tcPr/>
                </a:tc>
                <a:tc>
                  <a:txBody>
                    <a:bodyPr/>
                    <a:lstStyle/>
                    <a:p>
                      <a:r>
                        <a:rPr lang="en-US" sz="2400" b="1" dirty="0" smtClean="0"/>
                        <a:t>10</a:t>
                      </a:r>
                      <a:endParaRPr lang="en-US" sz="2400" b="1" dirty="0"/>
                    </a:p>
                  </a:txBody>
                  <a:tcPr/>
                </a:tc>
                <a:tc>
                  <a:txBody>
                    <a:bodyPr/>
                    <a:lstStyle/>
                    <a:p>
                      <a:endParaRPr lang="en-US" sz="2400" b="1" dirty="0"/>
                    </a:p>
                  </a:txBody>
                  <a:tcPr/>
                </a:tc>
                <a:tc>
                  <a:txBody>
                    <a:bodyPr/>
                    <a:lstStyle/>
                    <a:p>
                      <a:endParaRPr lang="en-US" sz="2400" b="1" dirty="0"/>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3"/>
                  </a:ext>
                </a:extLst>
              </a:tr>
              <a:tr h="504598">
                <a:tc>
                  <a:txBody>
                    <a:bodyPr/>
                    <a:lstStyle/>
                    <a:p>
                      <a:r>
                        <a:rPr lang="en-US" sz="2400" b="1" dirty="0" smtClean="0"/>
                        <a:t>2-7(D)</a:t>
                      </a:r>
                      <a:endParaRPr lang="en-US" sz="2400" b="1" dirty="0"/>
                    </a:p>
                  </a:txBody>
                  <a:tcPr/>
                </a:tc>
                <a:tc>
                  <a:txBody>
                    <a:bodyPr/>
                    <a:lstStyle/>
                    <a:p>
                      <a:r>
                        <a:rPr lang="en-US" sz="2400" b="1" dirty="0"/>
                        <a:t>12</a:t>
                      </a:r>
                    </a:p>
                  </a:txBody>
                  <a:tcPr/>
                </a:tc>
                <a:tc>
                  <a:txBody>
                    <a:bodyPr/>
                    <a:lstStyle/>
                    <a:p>
                      <a:r>
                        <a:rPr lang="en-US" sz="2400" b="1" dirty="0" smtClean="0"/>
                        <a:t>10</a:t>
                      </a:r>
                      <a:endParaRPr lang="en-US" sz="2400" b="1" dirty="0"/>
                    </a:p>
                  </a:txBody>
                  <a:tcPr/>
                </a:tc>
                <a:tc>
                  <a:txBody>
                    <a:bodyPr/>
                    <a:lstStyle/>
                    <a:p>
                      <a:endParaRPr lang="en-US" sz="2400" b="1" dirty="0"/>
                    </a:p>
                  </a:txBody>
                  <a:tcPr/>
                </a:tc>
                <a:tc>
                  <a:txBody>
                    <a:bodyPr/>
                    <a:lstStyle/>
                    <a:p>
                      <a:endParaRPr lang="en-US" sz="2400" b="1" dirty="0"/>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4"/>
                  </a:ext>
                </a:extLst>
              </a:tr>
              <a:tr h="504598">
                <a:tc>
                  <a:txBody>
                    <a:bodyPr/>
                    <a:lstStyle/>
                    <a:p>
                      <a:r>
                        <a:rPr lang="en-US" sz="2400" b="1" dirty="0" smtClean="0"/>
                        <a:t>3-4(E)</a:t>
                      </a:r>
                      <a:endParaRPr lang="en-US" sz="2400" b="1" dirty="0"/>
                    </a:p>
                  </a:txBody>
                  <a:tcPr/>
                </a:tc>
                <a:tc>
                  <a:txBody>
                    <a:bodyPr/>
                    <a:lstStyle/>
                    <a:p>
                      <a:r>
                        <a:rPr lang="en-US" sz="2400" b="1" dirty="0"/>
                        <a:t>6</a:t>
                      </a:r>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18</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5"/>
                  </a:ext>
                </a:extLst>
              </a:tr>
              <a:tr h="504598">
                <a:tc>
                  <a:txBody>
                    <a:bodyPr/>
                    <a:lstStyle/>
                    <a:p>
                      <a:r>
                        <a:rPr lang="en-US" sz="2400" b="1" dirty="0" smtClean="0"/>
                        <a:t>3-6(F)</a:t>
                      </a:r>
                      <a:endParaRPr lang="en-US" sz="2400" b="1" dirty="0"/>
                    </a:p>
                  </a:txBody>
                  <a:tcPr/>
                </a:tc>
                <a:tc>
                  <a:txBody>
                    <a:bodyPr/>
                    <a:lstStyle/>
                    <a:p>
                      <a:r>
                        <a:rPr lang="en-US" sz="2400" b="1" dirty="0"/>
                        <a:t>5</a:t>
                      </a:r>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34</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6"/>
                  </a:ext>
                </a:extLst>
              </a:tr>
              <a:tr h="504598">
                <a:tc>
                  <a:txBody>
                    <a:bodyPr/>
                    <a:lstStyle/>
                    <a:p>
                      <a:r>
                        <a:rPr lang="en-US" sz="2400" b="1" dirty="0" smtClean="0"/>
                        <a:t>4-5(G)</a:t>
                      </a:r>
                      <a:endParaRPr lang="en-US" sz="2400" b="1" dirty="0"/>
                    </a:p>
                  </a:txBody>
                  <a:tcPr/>
                </a:tc>
                <a:tc>
                  <a:txBody>
                    <a:bodyPr/>
                    <a:lstStyle/>
                    <a:p>
                      <a:r>
                        <a:rPr lang="en-US" sz="2400" b="1" dirty="0"/>
                        <a:t>8</a:t>
                      </a:r>
                    </a:p>
                  </a:txBody>
                  <a:tcPr/>
                </a:tc>
                <a:tc>
                  <a:txBody>
                    <a:bodyPr/>
                    <a:lstStyle/>
                    <a:p>
                      <a:r>
                        <a:rPr lang="en-US" sz="2400" b="1" dirty="0"/>
                        <a:t>18</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7"/>
                  </a:ext>
                </a:extLst>
              </a:tr>
              <a:tr h="504598">
                <a:tc>
                  <a:txBody>
                    <a:bodyPr/>
                    <a:lstStyle/>
                    <a:p>
                      <a:r>
                        <a:rPr lang="en-US" sz="2400" b="1" dirty="0" smtClean="0"/>
                        <a:t>5-6(H)</a:t>
                      </a:r>
                      <a:endParaRPr lang="en-US" sz="2400" b="1" dirty="0"/>
                    </a:p>
                  </a:txBody>
                  <a:tcPr/>
                </a:tc>
                <a:tc>
                  <a:txBody>
                    <a:bodyPr/>
                    <a:lstStyle/>
                    <a:p>
                      <a:r>
                        <a:rPr lang="en-US" sz="2400" b="1" dirty="0"/>
                        <a:t>8</a:t>
                      </a:r>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34</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8"/>
                  </a:ext>
                </a:extLst>
              </a:tr>
              <a:tr h="504598">
                <a:tc>
                  <a:txBody>
                    <a:bodyPr/>
                    <a:lstStyle/>
                    <a:p>
                      <a:r>
                        <a:rPr lang="en-US" sz="2400" b="1" dirty="0" smtClean="0"/>
                        <a:t>5-7(I)</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9"/>
                  </a:ext>
                </a:extLst>
              </a:tr>
              <a:tr h="504598">
                <a:tc>
                  <a:txBody>
                    <a:bodyPr/>
                    <a:lstStyle/>
                    <a:p>
                      <a:r>
                        <a:rPr lang="en-US" sz="2400" b="1" dirty="0" smtClean="0"/>
                        <a:t>6-7(J)</a:t>
                      </a:r>
                      <a:endParaRPr lang="en-US" sz="2400" b="1" dirty="0"/>
                    </a:p>
                  </a:txBody>
                  <a:tcPr/>
                </a:tc>
                <a:tc>
                  <a:txBody>
                    <a:bodyPr/>
                    <a:lstStyle/>
                    <a:p>
                      <a:r>
                        <a:rPr lang="en-US" sz="2400" b="1" dirty="0"/>
                        <a:t>6</a:t>
                      </a:r>
                    </a:p>
                  </a:txBody>
                  <a:tcPr/>
                </a:tc>
                <a:tc>
                  <a:txBody>
                    <a:bodyPr/>
                    <a:lstStyle/>
                    <a:p>
                      <a:r>
                        <a:rPr lang="en-US" sz="2400" b="1" dirty="0"/>
                        <a:t>34</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0"/>
                  </a:ext>
                </a:extLst>
              </a:tr>
              <a:tr h="504598">
                <a:tc>
                  <a:txBody>
                    <a:bodyPr/>
                    <a:lstStyle/>
                    <a:p>
                      <a:r>
                        <a:rPr lang="en-US" sz="2400" b="1" dirty="0" smtClean="0"/>
                        <a:t>7-8(K)</a:t>
                      </a:r>
                      <a:endParaRPr lang="en-US" sz="2400" b="1" dirty="0"/>
                    </a:p>
                  </a:txBody>
                  <a:tcPr/>
                </a:tc>
                <a:tc>
                  <a:txBody>
                    <a:bodyPr/>
                    <a:lstStyle/>
                    <a:p>
                      <a:r>
                        <a:rPr lang="en-US" sz="2400" b="1" dirty="0"/>
                        <a:t>12</a:t>
                      </a:r>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tc>
                  <a:txBody>
                    <a:bodyPr/>
                    <a:lstStyle/>
                    <a:p>
                      <a:r>
                        <a:rPr lang="en-US" sz="2400" b="1" dirty="0"/>
                        <a:t>52</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1"/>
                  </a:ext>
                </a:extLst>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r>
              <a:rPr lang="en-US" dirty="0"/>
              <a:t>0</a:t>
            </a:r>
            <a:fld id="{DF497CB8-17BE-46B6-A35C-B9B4461CB369}" type="slidenum">
              <a:rPr lang="en-US" smtClean="0"/>
              <a:pPr/>
              <a:t>66</a:t>
            </a:fld>
            <a:endParaRPr lang="en-US" dirty="0"/>
          </a:p>
        </p:txBody>
      </p:sp>
      <p:pic>
        <p:nvPicPr>
          <p:cNvPr id="3" name="Picture 2"/>
          <p:cNvPicPr>
            <a:picLocks noChangeAspect="1"/>
          </p:cNvPicPr>
          <p:nvPr/>
        </p:nvPicPr>
        <p:blipFill>
          <a:blip r:embed="rId3"/>
          <a:stretch>
            <a:fillRect/>
          </a:stretch>
        </p:blipFill>
        <p:spPr>
          <a:xfrm>
            <a:off x="6583763" y="2158673"/>
            <a:ext cx="5223923" cy="3125393"/>
          </a:xfrm>
          <a:prstGeom prst="rect">
            <a:avLst/>
          </a:prstGeom>
        </p:spPr>
      </p:pic>
    </p:spTree>
    <p:extLst>
      <p:ext uri="{BB962C8B-B14F-4D97-AF65-F5344CB8AC3E}">
        <p14:creationId xmlns:p14="http://schemas.microsoft.com/office/powerpoint/2010/main" xmlns="" val="24077974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7498080" cy="1143000"/>
          </a:xfrm>
        </p:spPr>
        <p:txBody>
          <a:bodyPr>
            <a:normAutofit/>
          </a:bodyPr>
          <a:lstStyle/>
          <a:p>
            <a:r>
              <a:rPr lang="en-US" sz="6600" b="1" dirty="0">
                <a:solidFill>
                  <a:srgbClr val="002060"/>
                </a:solidFill>
              </a:rPr>
              <a:t>Network Table</a:t>
            </a:r>
          </a:p>
        </p:txBody>
      </p:sp>
      <p:graphicFrame>
        <p:nvGraphicFramePr>
          <p:cNvPr id="5" name="Content Placeholder 4"/>
          <p:cNvGraphicFramePr>
            <a:graphicFrameLocks noGrp="1"/>
          </p:cNvGraphicFramePr>
          <p:nvPr>
            <p:ph idx="1"/>
            <p:extLst/>
          </p:nvPr>
        </p:nvGraphicFramePr>
        <p:xfrm>
          <a:off x="1524000" y="-3"/>
          <a:ext cx="9144000" cy="6858004"/>
        </p:xfrm>
        <a:graphic>
          <a:graphicData uri="http://schemas.openxmlformats.org/drawingml/2006/table">
            <a:tbl>
              <a:tblPr firstRow="1" bandRow="1">
                <a:tableStyleId>{5C22544A-7EE6-4342-B048-85BDC9FD1C3A}</a:tableStyleId>
              </a:tblPr>
              <a:tblGrid>
                <a:gridCol w="1238251">
                  <a:extLst>
                    <a:ext uri="{9D8B030D-6E8A-4147-A177-3AD203B41FA5}">
                      <a16:colId xmlns:a16="http://schemas.microsoft.com/office/drawing/2014/main" xmlns="" val="20000"/>
                    </a:ext>
                  </a:extLst>
                </a:gridCol>
                <a:gridCol w="1047749">
                  <a:extLst>
                    <a:ext uri="{9D8B030D-6E8A-4147-A177-3AD203B41FA5}">
                      <a16:colId xmlns:a16="http://schemas.microsoft.com/office/drawing/2014/main" xmlns="" val="20001"/>
                    </a:ext>
                  </a:extLst>
                </a:gridCol>
                <a:gridCol w="9144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gridCol w="1828800">
                  <a:extLst>
                    <a:ext uri="{9D8B030D-6E8A-4147-A177-3AD203B41FA5}">
                      <a16:colId xmlns:a16="http://schemas.microsoft.com/office/drawing/2014/main" xmlns="" val="20005"/>
                    </a:ext>
                  </a:extLst>
                </a:gridCol>
                <a:gridCol w="1143000">
                  <a:extLst>
                    <a:ext uri="{9D8B030D-6E8A-4147-A177-3AD203B41FA5}">
                      <a16:colId xmlns:a16="http://schemas.microsoft.com/office/drawing/2014/main" xmlns="" val="20006"/>
                    </a:ext>
                  </a:extLst>
                </a:gridCol>
                <a:gridCol w="1143000">
                  <a:extLst>
                    <a:ext uri="{9D8B030D-6E8A-4147-A177-3AD203B41FA5}">
                      <a16:colId xmlns:a16="http://schemas.microsoft.com/office/drawing/2014/main" xmlns="" val="20007"/>
                    </a:ext>
                  </a:extLst>
                </a:gridCol>
              </a:tblGrid>
              <a:tr h="1307426">
                <a:tc>
                  <a:txBody>
                    <a:bodyPr/>
                    <a:lstStyle/>
                    <a:p>
                      <a:pPr algn="ctr"/>
                      <a:r>
                        <a:rPr lang="en-US" sz="2000" b="1" dirty="0"/>
                        <a:t>Activity</a:t>
                      </a:r>
                    </a:p>
                  </a:txBody>
                  <a:tcPr/>
                </a:tc>
                <a:tc>
                  <a:txBody>
                    <a:bodyPr/>
                    <a:lstStyle/>
                    <a:p>
                      <a:pPr algn="ctr"/>
                      <a:r>
                        <a:rPr lang="en-US" sz="2000" b="1" dirty="0"/>
                        <a:t>D</a:t>
                      </a:r>
                    </a:p>
                    <a:p>
                      <a:pPr algn="ctr"/>
                      <a:r>
                        <a:rPr lang="en-US" sz="2000" b="1" dirty="0" err="1"/>
                        <a:t>tij</a:t>
                      </a:r>
                      <a:endParaRPr lang="en-US" sz="2000" b="1" dirty="0"/>
                    </a:p>
                  </a:txBody>
                  <a:tcPr/>
                </a:tc>
                <a:tc>
                  <a:txBody>
                    <a:bodyPr/>
                    <a:lstStyle/>
                    <a:p>
                      <a:pPr algn="ctr"/>
                      <a:r>
                        <a:rPr lang="en-US" sz="2000" b="1" dirty="0"/>
                        <a:t>ES (</a:t>
                      </a:r>
                      <a:r>
                        <a:rPr lang="en-US" sz="2000" b="1" dirty="0" err="1"/>
                        <a:t>Tei</a:t>
                      </a:r>
                      <a:r>
                        <a:rPr lang="en-US" sz="2000" b="1" dirty="0"/>
                        <a:t>)</a:t>
                      </a:r>
                    </a:p>
                  </a:txBody>
                  <a:tcPr/>
                </a:tc>
                <a:tc>
                  <a:txBody>
                    <a:bodyPr/>
                    <a:lstStyle/>
                    <a:p>
                      <a:pPr algn="ctr"/>
                      <a:r>
                        <a:rPr lang="en-US" sz="2000" b="1" dirty="0"/>
                        <a:t>EF</a:t>
                      </a:r>
                    </a:p>
                    <a:p>
                      <a:pPr algn="ctr"/>
                      <a:r>
                        <a:rPr lang="en-US" sz="2000" b="1" dirty="0" err="1"/>
                        <a:t>Tei+D</a:t>
                      </a:r>
                      <a:endParaRPr lang="en-US" sz="2000" b="1" dirty="0"/>
                    </a:p>
                  </a:txBody>
                  <a:tcPr/>
                </a:tc>
                <a:tc>
                  <a:txBody>
                    <a:bodyPr/>
                    <a:lstStyle/>
                    <a:p>
                      <a:pPr algn="ctr"/>
                      <a:r>
                        <a:rPr lang="en-US" sz="2000" b="1" dirty="0"/>
                        <a:t>LS</a:t>
                      </a:r>
                    </a:p>
                    <a:p>
                      <a:pPr algn="ctr"/>
                      <a:r>
                        <a:rPr lang="en-US" sz="2000" b="1" dirty="0" err="1"/>
                        <a:t>Tlj-tij</a:t>
                      </a:r>
                      <a:endParaRPr lang="en-US" sz="2000" b="1" dirty="0"/>
                    </a:p>
                  </a:txBody>
                  <a:tcPr/>
                </a:tc>
                <a:tc>
                  <a:txBody>
                    <a:bodyPr/>
                    <a:lstStyle/>
                    <a:p>
                      <a:pPr algn="ctr"/>
                      <a:r>
                        <a:rPr lang="en-US" sz="2000" b="1" dirty="0"/>
                        <a:t>LF (</a:t>
                      </a:r>
                      <a:r>
                        <a:rPr lang="en-US" sz="2000" b="1" dirty="0" err="1"/>
                        <a:t>TLj</a:t>
                      </a:r>
                      <a:r>
                        <a:rPr lang="en-US" sz="2000" b="1" dirty="0"/>
                        <a:t>)</a:t>
                      </a:r>
                    </a:p>
                  </a:txBody>
                  <a:tcPr/>
                </a:tc>
                <a:tc>
                  <a:txBody>
                    <a:bodyPr/>
                    <a:lstStyle/>
                    <a:p>
                      <a:pPr algn="ctr"/>
                      <a:r>
                        <a:rPr lang="en-US" sz="2000" b="1" dirty="0"/>
                        <a:t>TF</a:t>
                      </a:r>
                    </a:p>
                    <a:p>
                      <a:pPr algn="ctr"/>
                      <a:r>
                        <a:rPr lang="en-US" sz="2000" b="1" dirty="0"/>
                        <a:t>(LS-ES)</a:t>
                      </a:r>
                    </a:p>
                  </a:txBody>
                  <a:tcPr/>
                </a:tc>
                <a:tc>
                  <a:txBody>
                    <a:bodyPr/>
                    <a:lstStyle/>
                    <a:p>
                      <a:pPr algn="ctr"/>
                      <a:r>
                        <a:rPr lang="en-US" sz="2000" b="1" dirty="0"/>
                        <a:t>FF=ES(succeed)-EF</a:t>
                      </a:r>
                    </a:p>
                  </a:txBody>
                  <a:tcPr/>
                </a:tc>
                <a:extLst>
                  <a:ext uri="{0D108BD9-81ED-4DB2-BD59-A6C34878D82A}">
                    <a16:rowId xmlns:a16="http://schemas.microsoft.com/office/drawing/2014/main" xmlns="" val="10000"/>
                  </a:ext>
                </a:extLst>
              </a:tr>
              <a:tr h="504598">
                <a:tc>
                  <a:txBody>
                    <a:bodyPr/>
                    <a:lstStyle/>
                    <a:p>
                      <a:r>
                        <a:rPr lang="en-US" sz="2400" b="1" dirty="0" smtClean="0"/>
                        <a:t>1-2(A)</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0</a:t>
                      </a:r>
                    </a:p>
                  </a:txBody>
                  <a:tcPr/>
                </a:tc>
                <a:tc>
                  <a:txBody>
                    <a:bodyPr/>
                    <a:lstStyle/>
                    <a:p>
                      <a:r>
                        <a:rPr lang="en-US" sz="2400" b="1" dirty="0" smtClean="0">
                          <a:solidFill>
                            <a:srgbClr val="FF0000"/>
                          </a:solidFill>
                        </a:rPr>
                        <a:t>10</a:t>
                      </a:r>
                      <a:endParaRPr lang="en-US" sz="2400" b="1" dirty="0">
                        <a:solidFill>
                          <a:srgbClr val="FF0000"/>
                        </a:solidFill>
                      </a:endParaRPr>
                    </a:p>
                  </a:txBody>
                  <a:tcPr/>
                </a:tc>
                <a:tc>
                  <a:txBody>
                    <a:bodyPr/>
                    <a:lstStyle/>
                    <a:p>
                      <a:r>
                        <a:rPr lang="en-US" sz="2400" b="1" dirty="0">
                          <a:solidFill>
                            <a:srgbClr val="FF0000"/>
                          </a:solidFill>
                        </a:rPr>
                        <a:t>8</a:t>
                      </a:r>
                    </a:p>
                  </a:txBody>
                  <a:tcPr/>
                </a:tc>
                <a:tc>
                  <a:txBody>
                    <a:bodyPr/>
                    <a:lstStyle/>
                    <a:p>
                      <a:r>
                        <a:rPr lang="en-US" sz="2400" b="1" dirty="0"/>
                        <a:t>18</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1"/>
                  </a:ext>
                </a:extLst>
              </a:tr>
              <a:tr h="504598">
                <a:tc>
                  <a:txBody>
                    <a:bodyPr/>
                    <a:lstStyle/>
                    <a:p>
                      <a:r>
                        <a:rPr lang="en-US" sz="2400" b="1" dirty="0" smtClean="0"/>
                        <a:t>1-3(B)</a:t>
                      </a:r>
                      <a:endParaRPr lang="en-US" sz="2400" b="1" dirty="0"/>
                    </a:p>
                  </a:txBody>
                  <a:tcPr/>
                </a:tc>
                <a:tc>
                  <a:txBody>
                    <a:bodyPr/>
                    <a:lstStyle/>
                    <a:p>
                      <a:r>
                        <a:rPr lang="en-US" sz="2400" b="1" dirty="0"/>
                        <a:t>12</a:t>
                      </a:r>
                    </a:p>
                  </a:txBody>
                  <a:tcPr/>
                </a:tc>
                <a:tc>
                  <a:txBody>
                    <a:bodyPr/>
                    <a:lstStyle/>
                    <a:p>
                      <a:r>
                        <a:rPr lang="en-US" sz="2400" b="1" dirty="0"/>
                        <a:t>0</a:t>
                      </a:r>
                    </a:p>
                  </a:txBody>
                  <a:tcPr/>
                </a:tc>
                <a:tc>
                  <a:txBody>
                    <a:bodyPr/>
                    <a:lstStyle/>
                    <a:p>
                      <a:r>
                        <a:rPr lang="en-US" sz="2400" b="1" dirty="0">
                          <a:solidFill>
                            <a:srgbClr val="FF0000"/>
                          </a:solidFill>
                        </a:rPr>
                        <a:t>12</a:t>
                      </a:r>
                    </a:p>
                  </a:txBody>
                  <a:tcPr/>
                </a:tc>
                <a:tc>
                  <a:txBody>
                    <a:bodyPr/>
                    <a:lstStyle/>
                    <a:p>
                      <a:r>
                        <a:rPr lang="en-US" sz="2400" b="1" dirty="0">
                          <a:solidFill>
                            <a:srgbClr val="FF0000"/>
                          </a:solidFill>
                        </a:rPr>
                        <a:t>0</a:t>
                      </a:r>
                    </a:p>
                  </a:txBody>
                  <a:tcPr/>
                </a:tc>
                <a:tc>
                  <a:txBody>
                    <a:bodyPr/>
                    <a:lstStyle/>
                    <a:p>
                      <a:r>
                        <a:rPr lang="en-US" sz="2400" b="1" dirty="0"/>
                        <a:t>12</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2"/>
                  </a:ext>
                </a:extLst>
              </a:tr>
              <a:tr h="504598">
                <a:tc>
                  <a:txBody>
                    <a:bodyPr/>
                    <a:lstStyle/>
                    <a:p>
                      <a:r>
                        <a:rPr lang="en-US" sz="2400" b="1" dirty="0" smtClean="0"/>
                        <a:t>2-5(C)</a:t>
                      </a:r>
                      <a:endParaRPr lang="en-US" sz="2400" b="1" dirty="0"/>
                    </a:p>
                  </a:txBody>
                  <a:tcPr/>
                </a:tc>
                <a:tc>
                  <a:txBody>
                    <a:bodyPr/>
                    <a:lstStyle/>
                    <a:p>
                      <a:r>
                        <a:rPr lang="en-US" sz="2400" b="1" dirty="0"/>
                        <a:t>8</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3"/>
                  </a:ext>
                </a:extLst>
              </a:tr>
              <a:tr h="504598">
                <a:tc>
                  <a:txBody>
                    <a:bodyPr/>
                    <a:lstStyle/>
                    <a:p>
                      <a:r>
                        <a:rPr lang="en-US" sz="2400" b="1" dirty="0" smtClean="0"/>
                        <a:t>2-7(D)</a:t>
                      </a:r>
                      <a:endParaRPr lang="en-US" sz="2400" b="1" dirty="0"/>
                    </a:p>
                  </a:txBody>
                  <a:tcPr/>
                </a:tc>
                <a:tc>
                  <a:txBody>
                    <a:bodyPr/>
                    <a:lstStyle/>
                    <a:p>
                      <a:r>
                        <a:rPr lang="en-US" sz="2400" b="1" dirty="0"/>
                        <a:t>12</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22</a:t>
                      </a:r>
                    </a:p>
                  </a:txBody>
                  <a:tcPr/>
                </a:tc>
                <a:tc>
                  <a:txBody>
                    <a:bodyPr/>
                    <a:lstStyle/>
                    <a:p>
                      <a:r>
                        <a:rPr lang="en-US" sz="2400" b="1" dirty="0">
                          <a:solidFill>
                            <a:srgbClr val="FF0000"/>
                          </a:solidFill>
                        </a:rPr>
                        <a:t>28</a:t>
                      </a:r>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4"/>
                  </a:ext>
                </a:extLst>
              </a:tr>
              <a:tr h="504598">
                <a:tc>
                  <a:txBody>
                    <a:bodyPr/>
                    <a:lstStyle/>
                    <a:p>
                      <a:r>
                        <a:rPr lang="en-US" sz="2400" b="1" dirty="0" smtClean="0"/>
                        <a:t>3-4(E)</a:t>
                      </a:r>
                      <a:endParaRPr lang="en-US" sz="2400" b="1" dirty="0"/>
                    </a:p>
                  </a:txBody>
                  <a:tcPr/>
                </a:tc>
                <a:tc>
                  <a:txBody>
                    <a:bodyPr/>
                    <a:lstStyle/>
                    <a:p>
                      <a:r>
                        <a:rPr lang="en-US" sz="2400" b="1" dirty="0"/>
                        <a:t>6</a:t>
                      </a:r>
                    </a:p>
                  </a:txBody>
                  <a:tcPr/>
                </a:tc>
                <a:tc>
                  <a:txBody>
                    <a:bodyPr/>
                    <a:lstStyle/>
                    <a:p>
                      <a:r>
                        <a:rPr lang="en-US" sz="2400" b="1" dirty="0"/>
                        <a:t>12</a:t>
                      </a:r>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12</a:t>
                      </a:r>
                    </a:p>
                  </a:txBody>
                  <a:tcPr/>
                </a:tc>
                <a:tc>
                  <a:txBody>
                    <a:bodyPr/>
                    <a:lstStyle/>
                    <a:p>
                      <a:r>
                        <a:rPr lang="en-US" sz="2400" b="1" dirty="0"/>
                        <a:t>18</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5"/>
                  </a:ext>
                </a:extLst>
              </a:tr>
              <a:tr h="504598">
                <a:tc>
                  <a:txBody>
                    <a:bodyPr/>
                    <a:lstStyle/>
                    <a:p>
                      <a:r>
                        <a:rPr lang="en-US" sz="2400" b="1" dirty="0" smtClean="0"/>
                        <a:t>3-6(F)</a:t>
                      </a:r>
                      <a:endParaRPr lang="en-US" sz="2400" b="1" dirty="0"/>
                    </a:p>
                  </a:txBody>
                  <a:tcPr/>
                </a:tc>
                <a:tc>
                  <a:txBody>
                    <a:bodyPr/>
                    <a:lstStyle/>
                    <a:p>
                      <a:r>
                        <a:rPr lang="en-US" sz="2400" b="1" dirty="0"/>
                        <a:t>5</a:t>
                      </a:r>
                    </a:p>
                  </a:txBody>
                  <a:tcPr/>
                </a:tc>
                <a:tc>
                  <a:txBody>
                    <a:bodyPr/>
                    <a:lstStyle/>
                    <a:p>
                      <a:r>
                        <a:rPr lang="en-US" sz="2400" b="1" dirty="0"/>
                        <a:t>12</a:t>
                      </a:r>
                    </a:p>
                  </a:txBody>
                  <a:tcPr/>
                </a:tc>
                <a:tc>
                  <a:txBody>
                    <a:bodyPr/>
                    <a:lstStyle/>
                    <a:p>
                      <a:r>
                        <a:rPr lang="en-US" sz="2400" b="1" dirty="0">
                          <a:solidFill>
                            <a:srgbClr val="FF0000"/>
                          </a:solidFill>
                        </a:rPr>
                        <a:t>17</a:t>
                      </a:r>
                    </a:p>
                  </a:txBody>
                  <a:tcPr/>
                </a:tc>
                <a:tc>
                  <a:txBody>
                    <a:bodyPr/>
                    <a:lstStyle/>
                    <a:p>
                      <a:r>
                        <a:rPr lang="en-US" sz="2400" b="1" dirty="0">
                          <a:solidFill>
                            <a:srgbClr val="FF0000"/>
                          </a:solidFill>
                        </a:rPr>
                        <a:t>29</a:t>
                      </a:r>
                    </a:p>
                  </a:txBody>
                  <a:tcPr/>
                </a:tc>
                <a:tc>
                  <a:txBody>
                    <a:bodyPr/>
                    <a:lstStyle/>
                    <a:p>
                      <a:r>
                        <a:rPr lang="en-US" sz="2400" b="1" dirty="0"/>
                        <a:t>34</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6"/>
                  </a:ext>
                </a:extLst>
              </a:tr>
              <a:tr h="504598">
                <a:tc>
                  <a:txBody>
                    <a:bodyPr/>
                    <a:lstStyle/>
                    <a:p>
                      <a:r>
                        <a:rPr lang="en-US" sz="2400" b="1" dirty="0" smtClean="0"/>
                        <a:t>4-5(G)</a:t>
                      </a:r>
                      <a:endParaRPr lang="en-US" sz="2400" b="1" dirty="0"/>
                    </a:p>
                  </a:txBody>
                  <a:tcPr/>
                </a:tc>
                <a:tc>
                  <a:txBody>
                    <a:bodyPr/>
                    <a:lstStyle/>
                    <a:p>
                      <a:r>
                        <a:rPr lang="en-US" sz="2400" b="1" dirty="0"/>
                        <a:t>8</a:t>
                      </a:r>
                    </a:p>
                  </a:txBody>
                  <a:tcPr/>
                </a:tc>
                <a:tc>
                  <a:txBody>
                    <a:bodyPr/>
                    <a:lstStyle/>
                    <a:p>
                      <a:r>
                        <a:rPr lang="en-US" sz="2400" b="1" dirty="0"/>
                        <a:t>18</a:t>
                      </a:r>
                    </a:p>
                  </a:txBody>
                  <a:tcPr/>
                </a:tc>
                <a:tc>
                  <a:txBody>
                    <a:bodyPr/>
                    <a:lstStyle/>
                    <a:p>
                      <a:r>
                        <a:rPr lang="en-US" sz="2400" b="1" dirty="0">
                          <a:solidFill>
                            <a:srgbClr val="FF0000"/>
                          </a:solidFill>
                        </a:rPr>
                        <a:t>26</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7"/>
                  </a:ext>
                </a:extLst>
              </a:tr>
              <a:tr h="504598">
                <a:tc>
                  <a:txBody>
                    <a:bodyPr/>
                    <a:lstStyle/>
                    <a:p>
                      <a:r>
                        <a:rPr lang="en-US" sz="2400" b="1" dirty="0" smtClean="0"/>
                        <a:t>5-6(H)</a:t>
                      </a:r>
                      <a:endParaRPr lang="en-US" sz="2400" b="1" dirty="0"/>
                    </a:p>
                  </a:txBody>
                  <a:tcPr/>
                </a:tc>
                <a:tc>
                  <a:txBody>
                    <a:bodyPr/>
                    <a:lstStyle/>
                    <a:p>
                      <a:r>
                        <a:rPr lang="en-US" sz="2400" b="1" dirty="0"/>
                        <a:t>8</a:t>
                      </a:r>
                    </a:p>
                  </a:txBody>
                  <a:tcPr/>
                </a:tc>
                <a:tc>
                  <a:txBody>
                    <a:bodyPr/>
                    <a:lstStyle/>
                    <a:p>
                      <a:r>
                        <a:rPr lang="en-US" sz="2400" b="1" dirty="0"/>
                        <a:t>26</a:t>
                      </a:r>
                    </a:p>
                  </a:txBody>
                  <a:tcPr/>
                </a:tc>
                <a:tc>
                  <a:txBody>
                    <a:bodyPr/>
                    <a:lstStyle/>
                    <a:p>
                      <a:r>
                        <a:rPr lang="en-US" sz="2400" b="1" dirty="0">
                          <a:solidFill>
                            <a:srgbClr val="FF0000"/>
                          </a:solidFill>
                        </a:rPr>
                        <a:t>34</a:t>
                      </a:r>
                    </a:p>
                  </a:txBody>
                  <a:tcPr/>
                </a:tc>
                <a:tc>
                  <a:txBody>
                    <a:bodyPr/>
                    <a:lstStyle/>
                    <a:p>
                      <a:r>
                        <a:rPr lang="en-US" sz="2400" b="1" dirty="0">
                          <a:solidFill>
                            <a:srgbClr val="FF0000"/>
                          </a:solidFill>
                        </a:rPr>
                        <a:t>26</a:t>
                      </a:r>
                    </a:p>
                  </a:txBody>
                  <a:tcPr/>
                </a:tc>
                <a:tc>
                  <a:txBody>
                    <a:bodyPr/>
                    <a:lstStyle/>
                    <a:p>
                      <a:r>
                        <a:rPr lang="en-US" sz="2400" b="1" dirty="0"/>
                        <a:t>34</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8"/>
                  </a:ext>
                </a:extLst>
              </a:tr>
              <a:tr h="504598">
                <a:tc>
                  <a:txBody>
                    <a:bodyPr/>
                    <a:lstStyle/>
                    <a:p>
                      <a:r>
                        <a:rPr lang="en-US" sz="2400" b="1" dirty="0" smtClean="0"/>
                        <a:t>5-7(I)</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26</a:t>
                      </a:r>
                    </a:p>
                  </a:txBody>
                  <a:tcPr/>
                </a:tc>
                <a:tc>
                  <a:txBody>
                    <a:bodyPr/>
                    <a:lstStyle/>
                    <a:p>
                      <a:r>
                        <a:rPr lang="en-US" sz="2400" b="1" dirty="0">
                          <a:solidFill>
                            <a:srgbClr val="FF0000"/>
                          </a:solidFill>
                        </a:rPr>
                        <a:t>36</a:t>
                      </a:r>
                    </a:p>
                  </a:txBody>
                  <a:tcPr/>
                </a:tc>
                <a:tc>
                  <a:txBody>
                    <a:bodyPr/>
                    <a:lstStyle/>
                    <a:p>
                      <a:r>
                        <a:rPr lang="en-US" sz="2400" b="1" dirty="0">
                          <a:solidFill>
                            <a:srgbClr val="FF0000"/>
                          </a:solidFill>
                        </a:rPr>
                        <a:t>30</a:t>
                      </a:r>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09"/>
                  </a:ext>
                </a:extLst>
              </a:tr>
              <a:tr h="504598">
                <a:tc>
                  <a:txBody>
                    <a:bodyPr/>
                    <a:lstStyle/>
                    <a:p>
                      <a:r>
                        <a:rPr lang="en-US" sz="2400" b="1" dirty="0" smtClean="0"/>
                        <a:t>6-7(J)</a:t>
                      </a:r>
                      <a:endParaRPr lang="en-US" sz="2400" b="1" dirty="0"/>
                    </a:p>
                  </a:txBody>
                  <a:tcPr/>
                </a:tc>
                <a:tc>
                  <a:txBody>
                    <a:bodyPr/>
                    <a:lstStyle/>
                    <a:p>
                      <a:r>
                        <a:rPr lang="en-US" sz="2400" b="1" dirty="0"/>
                        <a:t>6</a:t>
                      </a:r>
                    </a:p>
                  </a:txBody>
                  <a:tcPr/>
                </a:tc>
                <a:tc>
                  <a:txBody>
                    <a:bodyPr/>
                    <a:lstStyle/>
                    <a:p>
                      <a:r>
                        <a:rPr lang="en-US" sz="2400" b="1" dirty="0"/>
                        <a:t>34</a:t>
                      </a:r>
                    </a:p>
                  </a:txBody>
                  <a:tcPr/>
                </a:tc>
                <a:tc>
                  <a:txBody>
                    <a:bodyPr/>
                    <a:lstStyle/>
                    <a:p>
                      <a:r>
                        <a:rPr lang="en-US" sz="2400" b="1" dirty="0">
                          <a:solidFill>
                            <a:srgbClr val="FF0000"/>
                          </a:solidFill>
                        </a:rPr>
                        <a:t>40</a:t>
                      </a:r>
                    </a:p>
                  </a:txBody>
                  <a:tcPr/>
                </a:tc>
                <a:tc>
                  <a:txBody>
                    <a:bodyPr/>
                    <a:lstStyle/>
                    <a:p>
                      <a:r>
                        <a:rPr lang="en-US" sz="2400" b="1" dirty="0">
                          <a:solidFill>
                            <a:srgbClr val="FF0000"/>
                          </a:solidFill>
                        </a:rPr>
                        <a:t>34</a:t>
                      </a:r>
                    </a:p>
                  </a:txBody>
                  <a:tcPr/>
                </a:tc>
                <a:tc>
                  <a:txBody>
                    <a:bodyPr/>
                    <a:lstStyle/>
                    <a:p>
                      <a:r>
                        <a:rPr lang="en-US" sz="2400" b="1" dirty="0"/>
                        <a:t>40</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0"/>
                  </a:ext>
                </a:extLst>
              </a:tr>
              <a:tr h="504598">
                <a:tc>
                  <a:txBody>
                    <a:bodyPr/>
                    <a:lstStyle/>
                    <a:p>
                      <a:r>
                        <a:rPr lang="en-US" sz="2400" b="1" dirty="0" smtClean="0"/>
                        <a:t>7-8(K)</a:t>
                      </a:r>
                      <a:endParaRPr lang="en-US" sz="2400" b="1" dirty="0"/>
                    </a:p>
                  </a:txBody>
                  <a:tcPr/>
                </a:tc>
                <a:tc>
                  <a:txBody>
                    <a:bodyPr/>
                    <a:lstStyle/>
                    <a:p>
                      <a:r>
                        <a:rPr lang="en-US" sz="2400" b="1" dirty="0"/>
                        <a:t>12</a:t>
                      </a:r>
                    </a:p>
                  </a:txBody>
                  <a:tcPr/>
                </a:tc>
                <a:tc>
                  <a:txBody>
                    <a:bodyPr/>
                    <a:lstStyle/>
                    <a:p>
                      <a:r>
                        <a:rPr lang="en-US" sz="2400" b="1" dirty="0"/>
                        <a:t>40</a:t>
                      </a:r>
                    </a:p>
                  </a:txBody>
                  <a:tcPr/>
                </a:tc>
                <a:tc>
                  <a:txBody>
                    <a:bodyPr/>
                    <a:lstStyle/>
                    <a:p>
                      <a:r>
                        <a:rPr lang="en-US" sz="2400" b="1" dirty="0">
                          <a:solidFill>
                            <a:srgbClr val="FF0000"/>
                          </a:solidFill>
                        </a:rPr>
                        <a:t>52</a:t>
                      </a:r>
                    </a:p>
                  </a:txBody>
                  <a:tcPr/>
                </a:tc>
                <a:tc>
                  <a:txBody>
                    <a:bodyPr/>
                    <a:lstStyle/>
                    <a:p>
                      <a:r>
                        <a:rPr lang="en-US" sz="2400" b="1" dirty="0">
                          <a:solidFill>
                            <a:srgbClr val="FF0000"/>
                          </a:solidFill>
                        </a:rPr>
                        <a:t>40</a:t>
                      </a:r>
                    </a:p>
                  </a:txBody>
                  <a:tcPr/>
                </a:tc>
                <a:tc>
                  <a:txBody>
                    <a:bodyPr/>
                    <a:lstStyle/>
                    <a:p>
                      <a:r>
                        <a:rPr lang="en-US" sz="2400" b="1" dirty="0"/>
                        <a:t>52</a:t>
                      </a:r>
                    </a:p>
                  </a:txBody>
                  <a:tcPr/>
                </a:tc>
                <a:tc>
                  <a:txBody>
                    <a:bodyPr/>
                    <a:lstStyle/>
                    <a:p>
                      <a:endParaRPr lang="en-US" sz="2400" b="1" dirty="0"/>
                    </a:p>
                  </a:txBody>
                  <a:tcPr/>
                </a:tc>
                <a:tc>
                  <a:txBody>
                    <a:bodyPr/>
                    <a:lstStyle/>
                    <a:p>
                      <a:endParaRPr lang="en-US" sz="2400" b="1" dirty="0"/>
                    </a:p>
                  </a:txBody>
                  <a:tcPr/>
                </a:tc>
                <a:extLst>
                  <a:ext uri="{0D108BD9-81ED-4DB2-BD59-A6C34878D82A}">
                    <a16:rowId xmlns:a16="http://schemas.microsoft.com/office/drawing/2014/main" xmlns="" val="10011"/>
                  </a:ext>
                </a:extLst>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r>
              <a:rPr lang="en-US" dirty="0"/>
              <a:t>0</a:t>
            </a:r>
            <a:fld id="{DF497CB8-17BE-46B6-A35C-B9B4461CB369}" type="slidenum">
              <a:rPr lang="en-US" smtClean="0"/>
              <a:pPr/>
              <a:t>67</a:t>
            </a:fld>
            <a:endParaRPr lang="en-US" dirty="0"/>
          </a:p>
        </p:txBody>
      </p:sp>
      <p:pic>
        <p:nvPicPr>
          <p:cNvPr id="3" name="Picture 2"/>
          <p:cNvPicPr>
            <a:picLocks noChangeAspect="1"/>
          </p:cNvPicPr>
          <p:nvPr/>
        </p:nvPicPr>
        <p:blipFill>
          <a:blip r:embed="rId2"/>
          <a:stretch>
            <a:fillRect/>
          </a:stretch>
        </p:blipFill>
        <p:spPr>
          <a:xfrm>
            <a:off x="7167354" y="2124365"/>
            <a:ext cx="4923047" cy="2817378"/>
          </a:xfrm>
          <a:prstGeom prst="rect">
            <a:avLst/>
          </a:prstGeom>
        </p:spPr>
      </p:pic>
    </p:spTree>
    <p:extLst>
      <p:ext uri="{BB962C8B-B14F-4D97-AF65-F5344CB8AC3E}">
        <p14:creationId xmlns:p14="http://schemas.microsoft.com/office/powerpoint/2010/main" xmlns="" val="8101607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7498080" cy="1143000"/>
          </a:xfrm>
        </p:spPr>
        <p:txBody>
          <a:bodyPr>
            <a:normAutofit/>
          </a:bodyPr>
          <a:lstStyle/>
          <a:p>
            <a:r>
              <a:rPr lang="en-US" sz="6600" b="1" dirty="0">
                <a:solidFill>
                  <a:srgbClr val="002060"/>
                </a:solidFill>
              </a:rPr>
              <a:t>Network Table</a:t>
            </a:r>
          </a:p>
        </p:txBody>
      </p:sp>
      <p:graphicFrame>
        <p:nvGraphicFramePr>
          <p:cNvPr id="5" name="Content Placeholder 4"/>
          <p:cNvGraphicFramePr>
            <a:graphicFrameLocks noGrp="1"/>
          </p:cNvGraphicFramePr>
          <p:nvPr>
            <p:ph idx="1"/>
            <p:extLst/>
          </p:nvPr>
        </p:nvGraphicFramePr>
        <p:xfrm>
          <a:off x="1524000" y="-3"/>
          <a:ext cx="9144000" cy="6858004"/>
        </p:xfrm>
        <a:graphic>
          <a:graphicData uri="http://schemas.openxmlformats.org/drawingml/2006/table">
            <a:tbl>
              <a:tblPr firstRow="1" bandRow="1">
                <a:tableStyleId>{5C22544A-7EE6-4342-B048-85BDC9FD1C3A}</a:tableStyleId>
              </a:tblPr>
              <a:tblGrid>
                <a:gridCol w="1238251">
                  <a:extLst>
                    <a:ext uri="{9D8B030D-6E8A-4147-A177-3AD203B41FA5}">
                      <a16:colId xmlns:a16="http://schemas.microsoft.com/office/drawing/2014/main" xmlns="" val="20000"/>
                    </a:ext>
                  </a:extLst>
                </a:gridCol>
                <a:gridCol w="1047749">
                  <a:extLst>
                    <a:ext uri="{9D8B030D-6E8A-4147-A177-3AD203B41FA5}">
                      <a16:colId xmlns:a16="http://schemas.microsoft.com/office/drawing/2014/main" xmlns="" val="20001"/>
                    </a:ext>
                  </a:extLst>
                </a:gridCol>
                <a:gridCol w="9144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gridCol w="1828800">
                  <a:extLst>
                    <a:ext uri="{9D8B030D-6E8A-4147-A177-3AD203B41FA5}">
                      <a16:colId xmlns:a16="http://schemas.microsoft.com/office/drawing/2014/main" xmlns="" val="20005"/>
                    </a:ext>
                  </a:extLst>
                </a:gridCol>
                <a:gridCol w="1143000">
                  <a:extLst>
                    <a:ext uri="{9D8B030D-6E8A-4147-A177-3AD203B41FA5}">
                      <a16:colId xmlns:a16="http://schemas.microsoft.com/office/drawing/2014/main" xmlns="" val="20006"/>
                    </a:ext>
                  </a:extLst>
                </a:gridCol>
                <a:gridCol w="1143000">
                  <a:extLst>
                    <a:ext uri="{9D8B030D-6E8A-4147-A177-3AD203B41FA5}">
                      <a16:colId xmlns:a16="http://schemas.microsoft.com/office/drawing/2014/main" xmlns="" val="20007"/>
                    </a:ext>
                  </a:extLst>
                </a:gridCol>
              </a:tblGrid>
              <a:tr h="1307426">
                <a:tc>
                  <a:txBody>
                    <a:bodyPr/>
                    <a:lstStyle/>
                    <a:p>
                      <a:pPr algn="ctr"/>
                      <a:r>
                        <a:rPr lang="en-US" sz="2000" b="1" dirty="0"/>
                        <a:t>Activity</a:t>
                      </a:r>
                    </a:p>
                  </a:txBody>
                  <a:tcPr/>
                </a:tc>
                <a:tc>
                  <a:txBody>
                    <a:bodyPr/>
                    <a:lstStyle/>
                    <a:p>
                      <a:pPr algn="ctr"/>
                      <a:r>
                        <a:rPr lang="en-US" sz="2000" b="1" dirty="0"/>
                        <a:t>D</a:t>
                      </a:r>
                    </a:p>
                    <a:p>
                      <a:pPr algn="ctr"/>
                      <a:r>
                        <a:rPr lang="en-US" sz="2000" b="1" dirty="0" err="1"/>
                        <a:t>tij</a:t>
                      </a:r>
                      <a:endParaRPr lang="en-US" sz="2000" b="1" dirty="0"/>
                    </a:p>
                  </a:txBody>
                  <a:tcPr/>
                </a:tc>
                <a:tc>
                  <a:txBody>
                    <a:bodyPr/>
                    <a:lstStyle/>
                    <a:p>
                      <a:pPr algn="ctr"/>
                      <a:r>
                        <a:rPr lang="en-US" sz="2000" b="1" dirty="0"/>
                        <a:t>ES (</a:t>
                      </a:r>
                      <a:r>
                        <a:rPr lang="en-US" sz="2000" b="1" dirty="0" err="1"/>
                        <a:t>Tei</a:t>
                      </a:r>
                      <a:r>
                        <a:rPr lang="en-US" sz="2000" b="1" dirty="0"/>
                        <a:t>)</a:t>
                      </a:r>
                    </a:p>
                  </a:txBody>
                  <a:tcPr/>
                </a:tc>
                <a:tc>
                  <a:txBody>
                    <a:bodyPr/>
                    <a:lstStyle/>
                    <a:p>
                      <a:pPr algn="ctr"/>
                      <a:r>
                        <a:rPr lang="en-US" sz="2000" b="1" dirty="0"/>
                        <a:t>EF</a:t>
                      </a:r>
                    </a:p>
                    <a:p>
                      <a:pPr algn="ctr"/>
                      <a:r>
                        <a:rPr lang="en-US" sz="2000" b="1" dirty="0" err="1"/>
                        <a:t>Tei+D</a:t>
                      </a:r>
                      <a:endParaRPr lang="en-US" sz="2000" b="1" dirty="0"/>
                    </a:p>
                  </a:txBody>
                  <a:tcPr/>
                </a:tc>
                <a:tc>
                  <a:txBody>
                    <a:bodyPr/>
                    <a:lstStyle/>
                    <a:p>
                      <a:pPr algn="ctr"/>
                      <a:r>
                        <a:rPr lang="en-US" sz="2000" b="1" dirty="0"/>
                        <a:t>LS</a:t>
                      </a:r>
                    </a:p>
                    <a:p>
                      <a:pPr algn="ctr"/>
                      <a:r>
                        <a:rPr lang="en-US" sz="2000" b="1" dirty="0" err="1"/>
                        <a:t>Tlj-tij</a:t>
                      </a:r>
                      <a:endParaRPr lang="en-US" sz="2000" b="1" dirty="0"/>
                    </a:p>
                  </a:txBody>
                  <a:tcPr/>
                </a:tc>
                <a:tc>
                  <a:txBody>
                    <a:bodyPr/>
                    <a:lstStyle/>
                    <a:p>
                      <a:pPr algn="ctr"/>
                      <a:r>
                        <a:rPr lang="en-US" sz="2000" b="1" dirty="0"/>
                        <a:t>LF (</a:t>
                      </a:r>
                      <a:r>
                        <a:rPr lang="en-US" sz="2000" b="1" dirty="0" err="1"/>
                        <a:t>TLj</a:t>
                      </a:r>
                      <a:r>
                        <a:rPr lang="en-US" sz="2000" b="1" dirty="0"/>
                        <a:t>)</a:t>
                      </a:r>
                    </a:p>
                  </a:txBody>
                  <a:tcPr/>
                </a:tc>
                <a:tc>
                  <a:txBody>
                    <a:bodyPr/>
                    <a:lstStyle/>
                    <a:p>
                      <a:pPr algn="ctr"/>
                      <a:r>
                        <a:rPr lang="en-US" sz="2000" b="1" dirty="0"/>
                        <a:t>TF</a:t>
                      </a:r>
                    </a:p>
                    <a:p>
                      <a:pPr algn="ctr"/>
                      <a:r>
                        <a:rPr lang="en-US" sz="2000" b="1" dirty="0"/>
                        <a:t>(LS-ES)</a:t>
                      </a:r>
                    </a:p>
                  </a:txBody>
                  <a:tcPr/>
                </a:tc>
                <a:tc>
                  <a:txBody>
                    <a:bodyPr/>
                    <a:lstStyle/>
                    <a:p>
                      <a:pPr algn="ctr"/>
                      <a:r>
                        <a:rPr lang="en-US" sz="2000" b="1" dirty="0"/>
                        <a:t>FF=ES(succeed)-EF</a:t>
                      </a:r>
                    </a:p>
                  </a:txBody>
                  <a:tcPr/>
                </a:tc>
                <a:extLst>
                  <a:ext uri="{0D108BD9-81ED-4DB2-BD59-A6C34878D82A}">
                    <a16:rowId xmlns:a16="http://schemas.microsoft.com/office/drawing/2014/main" xmlns="" val="10000"/>
                  </a:ext>
                </a:extLst>
              </a:tr>
              <a:tr h="504598">
                <a:tc>
                  <a:txBody>
                    <a:bodyPr/>
                    <a:lstStyle/>
                    <a:p>
                      <a:r>
                        <a:rPr lang="en-US" sz="2400" b="1" dirty="0" smtClean="0"/>
                        <a:t>1-2(A)</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0</a:t>
                      </a:r>
                    </a:p>
                  </a:txBody>
                  <a:tcPr/>
                </a:tc>
                <a:tc>
                  <a:txBody>
                    <a:bodyPr/>
                    <a:lstStyle/>
                    <a:p>
                      <a:r>
                        <a:rPr lang="en-US" sz="2400" b="1" dirty="0" smtClean="0">
                          <a:solidFill>
                            <a:srgbClr val="FF0000"/>
                          </a:solidFill>
                        </a:rPr>
                        <a:t>10</a:t>
                      </a:r>
                      <a:endParaRPr lang="en-US" sz="2400" b="1" dirty="0">
                        <a:solidFill>
                          <a:srgbClr val="FF0000"/>
                        </a:solidFill>
                      </a:endParaRPr>
                    </a:p>
                  </a:txBody>
                  <a:tcPr/>
                </a:tc>
                <a:tc>
                  <a:txBody>
                    <a:bodyPr/>
                    <a:lstStyle/>
                    <a:p>
                      <a:r>
                        <a:rPr lang="en-US" sz="2400" b="1" dirty="0">
                          <a:solidFill>
                            <a:srgbClr val="FF0000"/>
                          </a:solidFill>
                        </a:rPr>
                        <a:t>8</a:t>
                      </a:r>
                    </a:p>
                  </a:txBody>
                  <a:tcPr/>
                </a:tc>
                <a:tc>
                  <a:txBody>
                    <a:bodyPr/>
                    <a:lstStyle/>
                    <a:p>
                      <a:r>
                        <a:rPr lang="en-US" sz="2400" b="1" dirty="0"/>
                        <a:t>18</a:t>
                      </a:r>
                    </a:p>
                  </a:txBody>
                  <a:tcPr/>
                </a:tc>
                <a:tc>
                  <a:txBody>
                    <a:bodyPr/>
                    <a:lstStyle/>
                    <a:p>
                      <a:r>
                        <a:rPr lang="en-US" sz="2400" b="1" dirty="0"/>
                        <a:t>8</a:t>
                      </a:r>
                    </a:p>
                  </a:txBody>
                  <a:tcPr/>
                </a:tc>
                <a:tc>
                  <a:txBody>
                    <a:bodyPr/>
                    <a:lstStyle/>
                    <a:p>
                      <a:endParaRPr lang="en-US" sz="2400" b="1" dirty="0"/>
                    </a:p>
                  </a:txBody>
                  <a:tcPr/>
                </a:tc>
                <a:extLst>
                  <a:ext uri="{0D108BD9-81ED-4DB2-BD59-A6C34878D82A}">
                    <a16:rowId xmlns:a16="http://schemas.microsoft.com/office/drawing/2014/main" xmlns="" val="10001"/>
                  </a:ext>
                </a:extLst>
              </a:tr>
              <a:tr h="504598">
                <a:tc>
                  <a:txBody>
                    <a:bodyPr/>
                    <a:lstStyle/>
                    <a:p>
                      <a:r>
                        <a:rPr lang="en-US" sz="2400" b="1" dirty="0" smtClean="0"/>
                        <a:t>1-3(B)</a:t>
                      </a:r>
                      <a:endParaRPr lang="en-US" sz="2400" b="1" dirty="0"/>
                    </a:p>
                  </a:txBody>
                  <a:tcPr/>
                </a:tc>
                <a:tc>
                  <a:txBody>
                    <a:bodyPr/>
                    <a:lstStyle/>
                    <a:p>
                      <a:r>
                        <a:rPr lang="en-US" sz="2400" b="1" dirty="0"/>
                        <a:t>12</a:t>
                      </a:r>
                    </a:p>
                  </a:txBody>
                  <a:tcPr/>
                </a:tc>
                <a:tc>
                  <a:txBody>
                    <a:bodyPr/>
                    <a:lstStyle/>
                    <a:p>
                      <a:r>
                        <a:rPr lang="en-US" sz="2400" b="1" dirty="0"/>
                        <a:t>0</a:t>
                      </a:r>
                    </a:p>
                  </a:txBody>
                  <a:tcPr/>
                </a:tc>
                <a:tc>
                  <a:txBody>
                    <a:bodyPr/>
                    <a:lstStyle/>
                    <a:p>
                      <a:r>
                        <a:rPr lang="en-US" sz="2400" b="1" dirty="0">
                          <a:solidFill>
                            <a:srgbClr val="FF0000"/>
                          </a:solidFill>
                        </a:rPr>
                        <a:t>12</a:t>
                      </a:r>
                    </a:p>
                  </a:txBody>
                  <a:tcPr/>
                </a:tc>
                <a:tc>
                  <a:txBody>
                    <a:bodyPr/>
                    <a:lstStyle/>
                    <a:p>
                      <a:r>
                        <a:rPr lang="en-US" sz="2400" b="1" dirty="0">
                          <a:solidFill>
                            <a:srgbClr val="FF0000"/>
                          </a:solidFill>
                        </a:rPr>
                        <a:t>0</a:t>
                      </a:r>
                    </a:p>
                  </a:txBody>
                  <a:tcPr/>
                </a:tc>
                <a:tc>
                  <a:txBody>
                    <a:bodyPr/>
                    <a:lstStyle/>
                    <a:p>
                      <a:r>
                        <a:rPr lang="en-US" sz="2400" b="1" dirty="0"/>
                        <a:t>12</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02"/>
                  </a:ext>
                </a:extLst>
              </a:tr>
              <a:tr h="504598">
                <a:tc>
                  <a:txBody>
                    <a:bodyPr/>
                    <a:lstStyle/>
                    <a:p>
                      <a:r>
                        <a:rPr lang="en-US" sz="2400" b="1" dirty="0" smtClean="0"/>
                        <a:t>2-5(C)</a:t>
                      </a:r>
                      <a:endParaRPr lang="en-US" sz="2400" b="1" dirty="0"/>
                    </a:p>
                  </a:txBody>
                  <a:tcPr/>
                </a:tc>
                <a:tc>
                  <a:txBody>
                    <a:bodyPr/>
                    <a:lstStyle/>
                    <a:p>
                      <a:r>
                        <a:rPr lang="en-US" sz="2400" b="1" dirty="0"/>
                        <a:t>8</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r>
                        <a:rPr lang="en-US" sz="2400" b="1" dirty="0"/>
                        <a:t>8</a:t>
                      </a:r>
                    </a:p>
                  </a:txBody>
                  <a:tcPr/>
                </a:tc>
                <a:tc>
                  <a:txBody>
                    <a:bodyPr/>
                    <a:lstStyle/>
                    <a:p>
                      <a:endParaRPr lang="en-US" sz="2400" b="1" dirty="0"/>
                    </a:p>
                  </a:txBody>
                  <a:tcPr/>
                </a:tc>
                <a:extLst>
                  <a:ext uri="{0D108BD9-81ED-4DB2-BD59-A6C34878D82A}">
                    <a16:rowId xmlns:a16="http://schemas.microsoft.com/office/drawing/2014/main" xmlns="" val="10003"/>
                  </a:ext>
                </a:extLst>
              </a:tr>
              <a:tr h="504598">
                <a:tc>
                  <a:txBody>
                    <a:bodyPr/>
                    <a:lstStyle/>
                    <a:p>
                      <a:r>
                        <a:rPr lang="en-US" sz="2400" b="1" dirty="0" smtClean="0"/>
                        <a:t>2-7(D)</a:t>
                      </a:r>
                      <a:endParaRPr lang="en-US" sz="2400" b="1" dirty="0"/>
                    </a:p>
                  </a:txBody>
                  <a:tcPr/>
                </a:tc>
                <a:tc>
                  <a:txBody>
                    <a:bodyPr/>
                    <a:lstStyle/>
                    <a:p>
                      <a:r>
                        <a:rPr lang="en-US" sz="2400" b="1" dirty="0"/>
                        <a:t>12</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22</a:t>
                      </a:r>
                    </a:p>
                  </a:txBody>
                  <a:tcPr/>
                </a:tc>
                <a:tc>
                  <a:txBody>
                    <a:bodyPr/>
                    <a:lstStyle/>
                    <a:p>
                      <a:r>
                        <a:rPr lang="en-US" sz="2400" b="1" dirty="0">
                          <a:solidFill>
                            <a:srgbClr val="FF0000"/>
                          </a:solidFill>
                        </a:rPr>
                        <a:t>28</a:t>
                      </a:r>
                    </a:p>
                  </a:txBody>
                  <a:tcPr/>
                </a:tc>
                <a:tc>
                  <a:txBody>
                    <a:bodyPr/>
                    <a:lstStyle/>
                    <a:p>
                      <a:r>
                        <a:rPr lang="en-US" sz="2400" b="1" dirty="0"/>
                        <a:t>40</a:t>
                      </a:r>
                    </a:p>
                  </a:txBody>
                  <a:tcPr/>
                </a:tc>
                <a:tc>
                  <a:txBody>
                    <a:bodyPr/>
                    <a:lstStyle/>
                    <a:p>
                      <a:r>
                        <a:rPr lang="en-US" sz="2400" b="1" dirty="0"/>
                        <a:t>18</a:t>
                      </a:r>
                    </a:p>
                  </a:txBody>
                  <a:tcPr/>
                </a:tc>
                <a:tc>
                  <a:txBody>
                    <a:bodyPr/>
                    <a:lstStyle/>
                    <a:p>
                      <a:endParaRPr lang="en-US" sz="2400" b="1" dirty="0"/>
                    </a:p>
                  </a:txBody>
                  <a:tcPr/>
                </a:tc>
                <a:extLst>
                  <a:ext uri="{0D108BD9-81ED-4DB2-BD59-A6C34878D82A}">
                    <a16:rowId xmlns:a16="http://schemas.microsoft.com/office/drawing/2014/main" xmlns="" val="10004"/>
                  </a:ext>
                </a:extLst>
              </a:tr>
              <a:tr h="504598">
                <a:tc>
                  <a:txBody>
                    <a:bodyPr/>
                    <a:lstStyle/>
                    <a:p>
                      <a:r>
                        <a:rPr lang="en-US" sz="2400" b="1" dirty="0" smtClean="0"/>
                        <a:t>3-4(E)</a:t>
                      </a:r>
                      <a:endParaRPr lang="en-US" sz="2400" b="1" dirty="0"/>
                    </a:p>
                  </a:txBody>
                  <a:tcPr/>
                </a:tc>
                <a:tc>
                  <a:txBody>
                    <a:bodyPr/>
                    <a:lstStyle/>
                    <a:p>
                      <a:r>
                        <a:rPr lang="en-US" sz="2400" b="1" dirty="0"/>
                        <a:t>6</a:t>
                      </a:r>
                    </a:p>
                  </a:txBody>
                  <a:tcPr/>
                </a:tc>
                <a:tc>
                  <a:txBody>
                    <a:bodyPr/>
                    <a:lstStyle/>
                    <a:p>
                      <a:r>
                        <a:rPr lang="en-US" sz="2400" b="1" dirty="0"/>
                        <a:t>12</a:t>
                      </a:r>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12</a:t>
                      </a:r>
                    </a:p>
                  </a:txBody>
                  <a:tcPr/>
                </a:tc>
                <a:tc>
                  <a:txBody>
                    <a:bodyPr/>
                    <a:lstStyle/>
                    <a:p>
                      <a:r>
                        <a:rPr lang="en-US" sz="2400" b="1" dirty="0"/>
                        <a:t>18</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05"/>
                  </a:ext>
                </a:extLst>
              </a:tr>
              <a:tr h="504598">
                <a:tc>
                  <a:txBody>
                    <a:bodyPr/>
                    <a:lstStyle/>
                    <a:p>
                      <a:r>
                        <a:rPr lang="en-US" sz="2400" b="1" dirty="0" smtClean="0"/>
                        <a:t>3-6(F)</a:t>
                      </a:r>
                      <a:endParaRPr lang="en-US" sz="2400" b="1" dirty="0"/>
                    </a:p>
                  </a:txBody>
                  <a:tcPr/>
                </a:tc>
                <a:tc>
                  <a:txBody>
                    <a:bodyPr/>
                    <a:lstStyle/>
                    <a:p>
                      <a:r>
                        <a:rPr lang="en-US" sz="2400" b="1" dirty="0"/>
                        <a:t>5</a:t>
                      </a:r>
                    </a:p>
                  </a:txBody>
                  <a:tcPr/>
                </a:tc>
                <a:tc>
                  <a:txBody>
                    <a:bodyPr/>
                    <a:lstStyle/>
                    <a:p>
                      <a:r>
                        <a:rPr lang="en-US" sz="2400" b="1" dirty="0"/>
                        <a:t>12</a:t>
                      </a:r>
                    </a:p>
                  </a:txBody>
                  <a:tcPr/>
                </a:tc>
                <a:tc>
                  <a:txBody>
                    <a:bodyPr/>
                    <a:lstStyle/>
                    <a:p>
                      <a:r>
                        <a:rPr lang="en-US" sz="2400" b="1" dirty="0">
                          <a:solidFill>
                            <a:srgbClr val="FF0000"/>
                          </a:solidFill>
                        </a:rPr>
                        <a:t>17</a:t>
                      </a:r>
                    </a:p>
                  </a:txBody>
                  <a:tcPr/>
                </a:tc>
                <a:tc>
                  <a:txBody>
                    <a:bodyPr/>
                    <a:lstStyle/>
                    <a:p>
                      <a:r>
                        <a:rPr lang="en-US" sz="2400" b="1" dirty="0">
                          <a:solidFill>
                            <a:srgbClr val="FF0000"/>
                          </a:solidFill>
                        </a:rPr>
                        <a:t>29</a:t>
                      </a:r>
                    </a:p>
                  </a:txBody>
                  <a:tcPr/>
                </a:tc>
                <a:tc>
                  <a:txBody>
                    <a:bodyPr/>
                    <a:lstStyle/>
                    <a:p>
                      <a:r>
                        <a:rPr lang="en-US" sz="2400" b="1" dirty="0"/>
                        <a:t>34</a:t>
                      </a:r>
                    </a:p>
                  </a:txBody>
                  <a:tcPr/>
                </a:tc>
                <a:tc>
                  <a:txBody>
                    <a:bodyPr/>
                    <a:lstStyle/>
                    <a:p>
                      <a:r>
                        <a:rPr lang="en-US" sz="2400" b="1" dirty="0"/>
                        <a:t>17</a:t>
                      </a:r>
                    </a:p>
                  </a:txBody>
                  <a:tcPr/>
                </a:tc>
                <a:tc>
                  <a:txBody>
                    <a:bodyPr/>
                    <a:lstStyle/>
                    <a:p>
                      <a:endParaRPr lang="en-US" sz="2400" b="1" dirty="0"/>
                    </a:p>
                  </a:txBody>
                  <a:tcPr/>
                </a:tc>
                <a:extLst>
                  <a:ext uri="{0D108BD9-81ED-4DB2-BD59-A6C34878D82A}">
                    <a16:rowId xmlns:a16="http://schemas.microsoft.com/office/drawing/2014/main" xmlns="" val="10006"/>
                  </a:ext>
                </a:extLst>
              </a:tr>
              <a:tr h="504598">
                <a:tc>
                  <a:txBody>
                    <a:bodyPr/>
                    <a:lstStyle/>
                    <a:p>
                      <a:r>
                        <a:rPr lang="en-US" sz="2400" b="1" dirty="0" smtClean="0"/>
                        <a:t>4-5(G)</a:t>
                      </a:r>
                      <a:endParaRPr lang="en-US" sz="2400" b="1" dirty="0"/>
                    </a:p>
                  </a:txBody>
                  <a:tcPr/>
                </a:tc>
                <a:tc>
                  <a:txBody>
                    <a:bodyPr/>
                    <a:lstStyle/>
                    <a:p>
                      <a:r>
                        <a:rPr lang="en-US" sz="2400" b="1" dirty="0"/>
                        <a:t>8</a:t>
                      </a:r>
                    </a:p>
                  </a:txBody>
                  <a:tcPr/>
                </a:tc>
                <a:tc>
                  <a:txBody>
                    <a:bodyPr/>
                    <a:lstStyle/>
                    <a:p>
                      <a:r>
                        <a:rPr lang="en-US" sz="2400" b="1" dirty="0"/>
                        <a:t>18</a:t>
                      </a:r>
                    </a:p>
                  </a:txBody>
                  <a:tcPr/>
                </a:tc>
                <a:tc>
                  <a:txBody>
                    <a:bodyPr/>
                    <a:lstStyle/>
                    <a:p>
                      <a:r>
                        <a:rPr lang="en-US" sz="2400" b="1" dirty="0">
                          <a:solidFill>
                            <a:srgbClr val="FF0000"/>
                          </a:solidFill>
                        </a:rPr>
                        <a:t>26</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07"/>
                  </a:ext>
                </a:extLst>
              </a:tr>
              <a:tr h="504598">
                <a:tc>
                  <a:txBody>
                    <a:bodyPr/>
                    <a:lstStyle/>
                    <a:p>
                      <a:r>
                        <a:rPr lang="en-US" sz="2400" b="1" dirty="0" smtClean="0"/>
                        <a:t>5-6(H)</a:t>
                      </a:r>
                      <a:endParaRPr lang="en-US" sz="2400" b="1" dirty="0"/>
                    </a:p>
                  </a:txBody>
                  <a:tcPr/>
                </a:tc>
                <a:tc>
                  <a:txBody>
                    <a:bodyPr/>
                    <a:lstStyle/>
                    <a:p>
                      <a:r>
                        <a:rPr lang="en-US" sz="2400" b="1" dirty="0"/>
                        <a:t>8</a:t>
                      </a:r>
                    </a:p>
                  </a:txBody>
                  <a:tcPr/>
                </a:tc>
                <a:tc>
                  <a:txBody>
                    <a:bodyPr/>
                    <a:lstStyle/>
                    <a:p>
                      <a:r>
                        <a:rPr lang="en-US" sz="2400" b="1" dirty="0"/>
                        <a:t>26</a:t>
                      </a:r>
                    </a:p>
                  </a:txBody>
                  <a:tcPr/>
                </a:tc>
                <a:tc>
                  <a:txBody>
                    <a:bodyPr/>
                    <a:lstStyle/>
                    <a:p>
                      <a:r>
                        <a:rPr lang="en-US" sz="2400" b="1" dirty="0">
                          <a:solidFill>
                            <a:srgbClr val="FF0000"/>
                          </a:solidFill>
                        </a:rPr>
                        <a:t>34</a:t>
                      </a:r>
                    </a:p>
                  </a:txBody>
                  <a:tcPr/>
                </a:tc>
                <a:tc>
                  <a:txBody>
                    <a:bodyPr/>
                    <a:lstStyle/>
                    <a:p>
                      <a:r>
                        <a:rPr lang="en-US" sz="2400" b="1" dirty="0">
                          <a:solidFill>
                            <a:srgbClr val="FF0000"/>
                          </a:solidFill>
                        </a:rPr>
                        <a:t>26</a:t>
                      </a:r>
                    </a:p>
                  </a:txBody>
                  <a:tcPr/>
                </a:tc>
                <a:tc>
                  <a:txBody>
                    <a:bodyPr/>
                    <a:lstStyle/>
                    <a:p>
                      <a:r>
                        <a:rPr lang="en-US" sz="2400" b="1" dirty="0"/>
                        <a:t>34</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08"/>
                  </a:ext>
                </a:extLst>
              </a:tr>
              <a:tr h="504598">
                <a:tc>
                  <a:txBody>
                    <a:bodyPr/>
                    <a:lstStyle/>
                    <a:p>
                      <a:r>
                        <a:rPr lang="en-US" sz="2400" b="1" dirty="0" smtClean="0"/>
                        <a:t>5-7(I)</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26</a:t>
                      </a:r>
                    </a:p>
                  </a:txBody>
                  <a:tcPr/>
                </a:tc>
                <a:tc>
                  <a:txBody>
                    <a:bodyPr/>
                    <a:lstStyle/>
                    <a:p>
                      <a:r>
                        <a:rPr lang="en-US" sz="2400" b="1" dirty="0">
                          <a:solidFill>
                            <a:srgbClr val="FF0000"/>
                          </a:solidFill>
                        </a:rPr>
                        <a:t>36</a:t>
                      </a:r>
                    </a:p>
                  </a:txBody>
                  <a:tcPr/>
                </a:tc>
                <a:tc>
                  <a:txBody>
                    <a:bodyPr/>
                    <a:lstStyle/>
                    <a:p>
                      <a:r>
                        <a:rPr lang="en-US" sz="2400" b="1" dirty="0">
                          <a:solidFill>
                            <a:srgbClr val="FF0000"/>
                          </a:solidFill>
                        </a:rPr>
                        <a:t>30</a:t>
                      </a:r>
                    </a:p>
                  </a:txBody>
                  <a:tcPr/>
                </a:tc>
                <a:tc>
                  <a:txBody>
                    <a:bodyPr/>
                    <a:lstStyle/>
                    <a:p>
                      <a:r>
                        <a:rPr lang="en-US" sz="2400" b="1" dirty="0"/>
                        <a:t>40</a:t>
                      </a:r>
                    </a:p>
                  </a:txBody>
                  <a:tcPr/>
                </a:tc>
                <a:tc>
                  <a:txBody>
                    <a:bodyPr/>
                    <a:lstStyle/>
                    <a:p>
                      <a:r>
                        <a:rPr lang="en-US" sz="2400" b="1" dirty="0"/>
                        <a:t>4</a:t>
                      </a:r>
                    </a:p>
                  </a:txBody>
                  <a:tcPr/>
                </a:tc>
                <a:tc>
                  <a:txBody>
                    <a:bodyPr/>
                    <a:lstStyle/>
                    <a:p>
                      <a:endParaRPr lang="en-US" sz="2400" b="1" dirty="0"/>
                    </a:p>
                  </a:txBody>
                  <a:tcPr/>
                </a:tc>
                <a:extLst>
                  <a:ext uri="{0D108BD9-81ED-4DB2-BD59-A6C34878D82A}">
                    <a16:rowId xmlns:a16="http://schemas.microsoft.com/office/drawing/2014/main" xmlns="" val="10009"/>
                  </a:ext>
                </a:extLst>
              </a:tr>
              <a:tr h="504598">
                <a:tc>
                  <a:txBody>
                    <a:bodyPr/>
                    <a:lstStyle/>
                    <a:p>
                      <a:r>
                        <a:rPr lang="en-US" sz="2400" b="1" dirty="0" smtClean="0"/>
                        <a:t>6-7(J)</a:t>
                      </a:r>
                      <a:endParaRPr lang="en-US" sz="2400" b="1" dirty="0"/>
                    </a:p>
                  </a:txBody>
                  <a:tcPr/>
                </a:tc>
                <a:tc>
                  <a:txBody>
                    <a:bodyPr/>
                    <a:lstStyle/>
                    <a:p>
                      <a:r>
                        <a:rPr lang="en-US" sz="2400" b="1" dirty="0"/>
                        <a:t>6</a:t>
                      </a:r>
                    </a:p>
                  </a:txBody>
                  <a:tcPr/>
                </a:tc>
                <a:tc>
                  <a:txBody>
                    <a:bodyPr/>
                    <a:lstStyle/>
                    <a:p>
                      <a:r>
                        <a:rPr lang="en-US" sz="2400" b="1" dirty="0"/>
                        <a:t>34</a:t>
                      </a:r>
                    </a:p>
                  </a:txBody>
                  <a:tcPr/>
                </a:tc>
                <a:tc>
                  <a:txBody>
                    <a:bodyPr/>
                    <a:lstStyle/>
                    <a:p>
                      <a:r>
                        <a:rPr lang="en-US" sz="2400" b="1" dirty="0">
                          <a:solidFill>
                            <a:srgbClr val="FF0000"/>
                          </a:solidFill>
                        </a:rPr>
                        <a:t>40</a:t>
                      </a:r>
                    </a:p>
                  </a:txBody>
                  <a:tcPr/>
                </a:tc>
                <a:tc>
                  <a:txBody>
                    <a:bodyPr/>
                    <a:lstStyle/>
                    <a:p>
                      <a:r>
                        <a:rPr lang="en-US" sz="2400" b="1" dirty="0">
                          <a:solidFill>
                            <a:srgbClr val="FF0000"/>
                          </a:solidFill>
                        </a:rPr>
                        <a:t>34</a:t>
                      </a:r>
                    </a:p>
                  </a:txBody>
                  <a:tcPr/>
                </a:tc>
                <a:tc>
                  <a:txBody>
                    <a:bodyPr/>
                    <a:lstStyle/>
                    <a:p>
                      <a:r>
                        <a:rPr lang="en-US" sz="2400" b="1" dirty="0"/>
                        <a:t>40</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10"/>
                  </a:ext>
                </a:extLst>
              </a:tr>
              <a:tr h="504598">
                <a:tc>
                  <a:txBody>
                    <a:bodyPr/>
                    <a:lstStyle/>
                    <a:p>
                      <a:r>
                        <a:rPr lang="en-US" sz="2400" b="1" dirty="0" smtClean="0"/>
                        <a:t>7-8(K)</a:t>
                      </a:r>
                      <a:endParaRPr lang="en-US" sz="2400" b="1" dirty="0"/>
                    </a:p>
                  </a:txBody>
                  <a:tcPr/>
                </a:tc>
                <a:tc>
                  <a:txBody>
                    <a:bodyPr/>
                    <a:lstStyle/>
                    <a:p>
                      <a:r>
                        <a:rPr lang="en-US" sz="2400" b="1" dirty="0"/>
                        <a:t>12</a:t>
                      </a:r>
                    </a:p>
                  </a:txBody>
                  <a:tcPr/>
                </a:tc>
                <a:tc>
                  <a:txBody>
                    <a:bodyPr/>
                    <a:lstStyle/>
                    <a:p>
                      <a:r>
                        <a:rPr lang="en-US" sz="2400" b="1" dirty="0"/>
                        <a:t>40</a:t>
                      </a:r>
                    </a:p>
                  </a:txBody>
                  <a:tcPr/>
                </a:tc>
                <a:tc>
                  <a:txBody>
                    <a:bodyPr/>
                    <a:lstStyle/>
                    <a:p>
                      <a:r>
                        <a:rPr lang="en-US" sz="2400" b="1" dirty="0">
                          <a:solidFill>
                            <a:srgbClr val="FF0000"/>
                          </a:solidFill>
                        </a:rPr>
                        <a:t>52</a:t>
                      </a:r>
                    </a:p>
                  </a:txBody>
                  <a:tcPr/>
                </a:tc>
                <a:tc>
                  <a:txBody>
                    <a:bodyPr/>
                    <a:lstStyle/>
                    <a:p>
                      <a:r>
                        <a:rPr lang="en-US" sz="2400" b="1" dirty="0">
                          <a:solidFill>
                            <a:srgbClr val="FF0000"/>
                          </a:solidFill>
                        </a:rPr>
                        <a:t>40</a:t>
                      </a:r>
                    </a:p>
                  </a:txBody>
                  <a:tcPr/>
                </a:tc>
                <a:tc>
                  <a:txBody>
                    <a:bodyPr/>
                    <a:lstStyle/>
                    <a:p>
                      <a:r>
                        <a:rPr lang="en-US" sz="2400" b="1" dirty="0"/>
                        <a:t>52</a:t>
                      </a:r>
                    </a:p>
                  </a:txBody>
                  <a:tcPr/>
                </a:tc>
                <a:tc>
                  <a:txBody>
                    <a:bodyPr/>
                    <a:lstStyle/>
                    <a:p>
                      <a:r>
                        <a:rPr lang="en-US" sz="2400" b="1" dirty="0"/>
                        <a:t>0</a:t>
                      </a:r>
                    </a:p>
                  </a:txBody>
                  <a:tcPr/>
                </a:tc>
                <a:tc>
                  <a:txBody>
                    <a:bodyPr/>
                    <a:lstStyle/>
                    <a:p>
                      <a:endParaRPr lang="en-US" sz="2400" b="1" dirty="0"/>
                    </a:p>
                  </a:txBody>
                  <a:tcPr/>
                </a:tc>
                <a:extLst>
                  <a:ext uri="{0D108BD9-81ED-4DB2-BD59-A6C34878D82A}">
                    <a16:rowId xmlns:a16="http://schemas.microsoft.com/office/drawing/2014/main" xmlns="" val="10011"/>
                  </a:ext>
                </a:extLst>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r>
              <a:rPr lang="en-US" dirty="0"/>
              <a:t>0</a:t>
            </a:r>
            <a:fld id="{DF497CB8-17BE-46B6-A35C-B9B4461CB369}" type="slidenum">
              <a:rPr lang="en-US" smtClean="0"/>
              <a:pPr/>
              <a:t>68</a:t>
            </a:fld>
            <a:endParaRPr lang="en-US" dirty="0"/>
          </a:p>
        </p:txBody>
      </p:sp>
      <p:sp>
        <p:nvSpPr>
          <p:cNvPr id="3" name="Oval 2"/>
          <p:cNvSpPr/>
          <p:nvPr/>
        </p:nvSpPr>
        <p:spPr>
          <a:xfrm>
            <a:off x="5715000" y="12954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10000" y="12954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778373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7498080" cy="1143000"/>
          </a:xfrm>
        </p:spPr>
        <p:txBody>
          <a:bodyPr>
            <a:normAutofit/>
          </a:bodyPr>
          <a:lstStyle/>
          <a:p>
            <a:r>
              <a:rPr lang="en-US" sz="6600" b="1" dirty="0">
                <a:solidFill>
                  <a:srgbClr val="002060"/>
                </a:solidFill>
              </a:rPr>
              <a:t>Network Table</a:t>
            </a:r>
          </a:p>
        </p:txBody>
      </p:sp>
      <p:graphicFrame>
        <p:nvGraphicFramePr>
          <p:cNvPr id="5" name="Content Placeholder 4"/>
          <p:cNvGraphicFramePr>
            <a:graphicFrameLocks noGrp="1"/>
          </p:cNvGraphicFramePr>
          <p:nvPr>
            <p:ph idx="1"/>
            <p:extLst/>
          </p:nvPr>
        </p:nvGraphicFramePr>
        <p:xfrm>
          <a:off x="1524000" y="-3"/>
          <a:ext cx="10220325" cy="6858004"/>
        </p:xfrm>
        <a:graphic>
          <a:graphicData uri="http://schemas.openxmlformats.org/drawingml/2006/table">
            <a:tbl>
              <a:tblPr firstRow="1" bandRow="1">
                <a:tableStyleId>{5C22544A-7EE6-4342-B048-85BDC9FD1C3A}</a:tableStyleId>
              </a:tblPr>
              <a:tblGrid>
                <a:gridCol w="1238251">
                  <a:extLst>
                    <a:ext uri="{9D8B030D-6E8A-4147-A177-3AD203B41FA5}">
                      <a16:colId xmlns:a16="http://schemas.microsoft.com/office/drawing/2014/main" xmlns="" val="20000"/>
                    </a:ext>
                  </a:extLst>
                </a:gridCol>
                <a:gridCol w="1047749">
                  <a:extLst>
                    <a:ext uri="{9D8B030D-6E8A-4147-A177-3AD203B41FA5}">
                      <a16:colId xmlns:a16="http://schemas.microsoft.com/office/drawing/2014/main" xmlns="" val="20001"/>
                    </a:ext>
                  </a:extLst>
                </a:gridCol>
                <a:gridCol w="9144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gridCol w="1828800">
                  <a:extLst>
                    <a:ext uri="{9D8B030D-6E8A-4147-A177-3AD203B41FA5}">
                      <a16:colId xmlns:a16="http://schemas.microsoft.com/office/drawing/2014/main" xmlns="" val="20005"/>
                    </a:ext>
                  </a:extLst>
                </a:gridCol>
                <a:gridCol w="1143000">
                  <a:extLst>
                    <a:ext uri="{9D8B030D-6E8A-4147-A177-3AD203B41FA5}">
                      <a16:colId xmlns:a16="http://schemas.microsoft.com/office/drawing/2014/main" xmlns="" val="20006"/>
                    </a:ext>
                  </a:extLst>
                </a:gridCol>
                <a:gridCol w="2219325">
                  <a:extLst>
                    <a:ext uri="{9D8B030D-6E8A-4147-A177-3AD203B41FA5}">
                      <a16:colId xmlns:a16="http://schemas.microsoft.com/office/drawing/2014/main" xmlns="" val="20007"/>
                    </a:ext>
                  </a:extLst>
                </a:gridCol>
              </a:tblGrid>
              <a:tr h="1307426">
                <a:tc>
                  <a:txBody>
                    <a:bodyPr/>
                    <a:lstStyle/>
                    <a:p>
                      <a:pPr algn="ctr"/>
                      <a:r>
                        <a:rPr lang="en-US" sz="2000" b="1" dirty="0"/>
                        <a:t>Activity</a:t>
                      </a:r>
                    </a:p>
                  </a:txBody>
                  <a:tcPr/>
                </a:tc>
                <a:tc>
                  <a:txBody>
                    <a:bodyPr/>
                    <a:lstStyle/>
                    <a:p>
                      <a:pPr algn="ctr"/>
                      <a:r>
                        <a:rPr lang="en-US" sz="2000" b="1" dirty="0"/>
                        <a:t>D</a:t>
                      </a:r>
                    </a:p>
                    <a:p>
                      <a:pPr algn="ctr"/>
                      <a:r>
                        <a:rPr lang="en-US" sz="2000" b="1" dirty="0" err="1"/>
                        <a:t>tij</a:t>
                      </a:r>
                      <a:endParaRPr lang="en-US" sz="2000" b="1" dirty="0"/>
                    </a:p>
                  </a:txBody>
                  <a:tcPr/>
                </a:tc>
                <a:tc>
                  <a:txBody>
                    <a:bodyPr/>
                    <a:lstStyle/>
                    <a:p>
                      <a:pPr algn="ctr"/>
                      <a:r>
                        <a:rPr lang="en-US" sz="2000" b="1" dirty="0"/>
                        <a:t>ES (</a:t>
                      </a:r>
                      <a:r>
                        <a:rPr lang="en-US" sz="2000" b="1" dirty="0" err="1"/>
                        <a:t>Tei</a:t>
                      </a:r>
                      <a:r>
                        <a:rPr lang="en-US" sz="2000" b="1" dirty="0"/>
                        <a:t>)</a:t>
                      </a:r>
                    </a:p>
                  </a:txBody>
                  <a:tcPr/>
                </a:tc>
                <a:tc>
                  <a:txBody>
                    <a:bodyPr/>
                    <a:lstStyle/>
                    <a:p>
                      <a:pPr algn="ctr"/>
                      <a:r>
                        <a:rPr lang="en-US" sz="2000" b="1" dirty="0"/>
                        <a:t>EF</a:t>
                      </a:r>
                    </a:p>
                    <a:p>
                      <a:pPr algn="ctr"/>
                      <a:r>
                        <a:rPr lang="en-US" sz="2000" b="1" dirty="0" err="1"/>
                        <a:t>Tei+D</a:t>
                      </a:r>
                      <a:endParaRPr lang="en-US" sz="2000" b="1" dirty="0"/>
                    </a:p>
                  </a:txBody>
                  <a:tcPr/>
                </a:tc>
                <a:tc>
                  <a:txBody>
                    <a:bodyPr/>
                    <a:lstStyle/>
                    <a:p>
                      <a:pPr algn="ctr"/>
                      <a:r>
                        <a:rPr lang="en-US" sz="2000" b="1" dirty="0"/>
                        <a:t>LS</a:t>
                      </a:r>
                    </a:p>
                    <a:p>
                      <a:pPr algn="ctr"/>
                      <a:r>
                        <a:rPr lang="en-US" sz="2000" b="1" dirty="0" err="1"/>
                        <a:t>Tlj-tij</a:t>
                      </a:r>
                      <a:endParaRPr lang="en-US" sz="2000" b="1" dirty="0"/>
                    </a:p>
                  </a:txBody>
                  <a:tcPr/>
                </a:tc>
                <a:tc>
                  <a:txBody>
                    <a:bodyPr/>
                    <a:lstStyle/>
                    <a:p>
                      <a:pPr algn="ctr"/>
                      <a:r>
                        <a:rPr lang="en-US" sz="2000" b="1" dirty="0"/>
                        <a:t>LF (</a:t>
                      </a:r>
                      <a:r>
                        <a:rPr lang="en-US" sz="2000" b="1" dirty="0" err="1"/>
                        <a:t>TLj</a:t>
                      </a:r>
                      <a:r>
                        <a:rPr lang="en-US" sz="2000" b="1" dirty="0"/>
                        <a:t>)</a:t>
                      </a:r>
                    </a:p>
                  </a:txBody>
                  <a:tcPr/>
                </a:tc>
                <a:tc>
                  <a:txBody>
                    <a:bodyPr/>
                    <a:lstStyle/>
                    <a:p>
                      <a:pPr algn="ctr"/>
                      <a:r>
                        <a:rPr lang="en-US" sz="2000" b="1" dirty="0"/>
                        <a:t>TF</a:t>
                      </a:r>
                    </a:p>
                    <a:p>
                      <a:pPr algn="ctr"/>
                      <a:r>
                        <a:rPr lang="en-US" sz="2000" b="1" dirty="0"/>
                        <a:t>(LS-ES)</a:t>
                      </a:r>
                    </a:p>
                  </a:txBody>
                  <a:tcPr/>
                </a:tc>
                <a:tc>
                  <a:txBody>
                    <a:bodyPr/>
                    <a:lstStyle/>
                    <a:p>
                      <a:pPr algn="ctr"/>
                      <a:r>
                        <a:rPr lang="en-US" sz="2000" b="1" dirty="0"/>
                        <a:t>FF=ES(succeed)-EF</a:t>
                      </a:r>
                    </a:p>
                  </a:txBody>
                  <a:tcPr/>
                </a:tc>
                <a:extLst>
                  <a:ext uri="{0D108BD9-81ED-4DB2-BD59-A6C34878D82A}">
                    <a16:rowId xmlns:a16="http://schemas.microsoft.com/office/drawing/2014/main" xmlns="" val="10000"/>
                  </a:ext>
                </a:extLst>
              </a:tr>
              <a:tr h="504598">
                <a:tc>
                  <a:txBody>
                    <a:bodyPr/>
                    <a:lstStyle/>
                    <a:p>
                      <a:r>
                        <a:rPr lang="en-US" sz="2400" b="1" dirty="0" smtClean="0"/>
                        <a:t>1-2(A)</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0</a:t>
                      </a:r>
                    </a:p>
                  </a:txBody>
                  <a:tcPr/>
                </a:tc>
                <a:tc>
                  <a:txBody>
                    <a:bodyPr/>
                    <a:lstStyle/>
                    <a:p>
                      <a:r>
                        <a:rPr lang="en-US" sz="2400" b="1" dirty="0" smtClean="0">
                          <a:solidFill>
                            <a:srgbClr val="FF0000"/>
                          </a:solidFill>
                        </a:rPr>
                        <a:t>10</a:t>
                      </a:r>
                      <a:endParaRPr lang="en-US" sz="2400" b="1" dirty="0">
                        <a:solidFill>
                          <a:srgbClr val="FF0000"/>
                        </a:solidFill>
                      </a:endParaRPr>
                    </a:p>
                  </a:txBody>
                  <a:tcPr/>
                </a:tc>
                <a:tc>
                  <a:txBody>
                    <a:bodyPr/>
                    <a:lstStyle/>
                    <a:p>
                      <a:r>
                        <a:rPr lang="en-US" sz="2400" b="1" dirty="0">
                          <a:solidFill>
                            <a:srgbClr val="FF0000"/>
                          </a:solidFill>
                        </a:rPr>
                        <a:t>8</a:t>
                      </a:r>
                    </a:p>
                  </a:txBody>
                  <a:tcPr/>
                </a:tc>
                <a:tc>
                  <a:txBody>
                    <a:bodyPr/>
                    <a:lstStyle/>
                    <a:p>
                      <a:r>
                        <a:rPr lang="en-US" sz="2400" b="1" dirty="0"/>
                        <a:t>18</a:t>
                      </a:r>
                    </a:p>
                  </a:txBody>
                  <a:tcPr/>
                </a:tc>
                <a:tc>
                  <a:txBody>
                    <a:bodyPr/>
                    <a:lstStyle/>
                    <a:p>
                      <a:r>
                        <a:rPr lang="en-US" sz="2400" b="1" dirty="0"/>
                        <a:t>8</a:t>
                      </a:r>
                    </a:p>
                  </a:txBody>
                  <a:tcPr/>
                </a:tc>
                <a:tc>
                  <a:txBody>
                    <a:bodyPr/>
                    <a:lstStyle/>
                    <a:p>
                      <a:r>
                        <a:rPr lang="en-US" sz="2400" b="1" dirty="0"/>
                        <a:t>0</a:t>
                      </a:r>
                    </a:p>
                  </a:txBody>
                  <a:tcPr/>
                </a:tc>
                <a:extLst>
                  <a:ext uri="{0D108BD9-81ED-4DB2-BD59-A6C34878D82A}">
                    <a16:rowId xmlns:a16="http://schemas.microsoft.com/office/drawing/2014/main" xmlns="" val="10001"/>
                  </a:ext>
                </a:extLst>
              </a:tr>
              <a:tr h="504598">
                <a:tc>
                  <a:txBody>
                    <a:bodyPr/>
                    <a:lstStyle/>
                    <a:p>
                      <a:r>
                        <a:rPr lang="en-US" sz="2400" b="1" dirty="0" smtClean="0"/>
                        <a:t>1-3(B)</a:t>
                      </a:r>
                      <a:endParaRPr lang="en-US" sz="2400" b="1" dirty="0"/>
                    </a:p>
                  </a:txBody>
                  <a:tcPr/>
                </a:tc>
                <a:tc>
                  <a:txBody>
                    <a:bodyPr/>
                    <a:lstStyle/>
                    <a:p>
                      <a:r>
                        <a:rPr lang="en-US" sz="2400" b="1" dirty="0"/>
                        <a:t>12</a:t>
                      </a:r>
                    </a:p>
                  </a:txBody>
                  <a:tcPr/>
                </a:tc>
                <a:tc>
                  <a:txBody>
                    <a:bodyPr/>
                    <a:lstStyle/>
                    <a:p>
                      <a:r>
                        <a:rPr lang="en-US" sz="2400" b="1" dirty="0"/>
                        <a:t>0</a:t>
                      </a:r>
                    </a:p>
                  </a:txBody>
                  <a:tcPr/>
                </a:tc>
                <a:tc>
                  <a:txBody>
                    <a:bodyPr/>
                    <a:lstStyle/>
                    <a:p>
                      <a:r>
                        <a:rPr lang="en-US" sz="2400" b="1" dirty="0">
                          <a:solidFill>
                            <a:srgbClr val="FF0000"/>
                          </a:solidFill>
                        </a:rPr>
                        <a:t>12</a:t>
                      </a:r>
                    </a:p>
                  </a:txBody>
                  <a:tcPr/>
                </a:tc>
                <a:tc>
                  <a:txBody>
                    <a:bodyPr/>
                    <a:lstStyle/>
                    <a:p>
                      <a:r>
                        <a:rPr lang="en-US" sz="2400" b="1" dirty="0">
                          <a:solidFill>
                            <a:srgbClr val="FF0000"/>
                          </a:solidFill>
                        </a:rPr>
                        <a:t>0</a:t>
                      </a:r>
                    </a:p>
                  </a:txBody>
                  <a:tcPr/>
                </a:tc>
                <a:tc>
                  <a:txBody>
                    <a:bodyPr/>
                    <a:lstStyle/>
                    <a:p>
                      <a:r>
                        <a:rPr lang="en-US" sz="2400" b="1" dirty="0"/>
                        <a:t>12</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02"/>
                  </a:ext>
                </a:extLst>
              </a:tr>
              <a:tr h="504598">
                <a:tc>
                  <a:txBody>
                    <a:bodyPr/>
                    <a:lstStyle/>
                    <a:p>
                      <a:r>
                        <a:rPr lang="en-US" sz="2400" b="1" dirty="0" smtClean="0"/>
                        <a:t>2-5(C)</a:t>
                      </a:r>
                      <a:endParaRPr lang="en-US" sz="2400" b="1" dirty="0"/>
                    </a:p>
                  </a:txBody>
                  <a:tcPr/>
                </a:tc>
                <a:tc>
                  <a:txBody>
                    <a:bodyPr/>
                    <a:lstStyle/>
                    <a:p>
                      <a:r>
                        <a:rPr lang="en-US" sz="2400" b="1" dirty="0"/>
                        <a:t>8</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r>
                        <a:rPr lang="en-US" sz="2400" b="1" dirty="0"/>
                        <a:t>8</a:t>
                      </a:r>
                    </a:p>
                  </a:txBody>
                  <a:tcPr/>
                </a:tc>
                <a:tc>
                  <a:txBody>
                    <a:bodyPr/>
                    <a:lstStyle/>
                    <a:p>
                      <a:r>
                        <a:rPr lang="en-US" sz="2400" b="1" dirty="0"/>
                        <a:t>8</a:t>
                      </a:r>
                    </a:p>
                  </a:txBody>
                  <a:tcPr/>
                </a:tc>
                <a:extLst>
                  <a:ext uri="{0D108BD9-81ED-4DB2-BD59-A6C34878D82A}">
                    <a16:rowId xmlns:a16="http://schemas.microsoft.com/office/drawing/2014/main" xmlns="" val="10003"/>
                  </a:ext>
                </a:extLst>
              </a:tr>
              <a:tr h="504598">
                <a:tc>
                  <a:txBody>
                    <a:bodyPr/>
                    <a:lstStyle/>
                    <a:p>
                      <a:r>
                        <a:rPr lang="en-US" sz="2400" b="1" dirty="0" smtClean="0"/>
                        <a:t>2-7(D)</a:t>
                      </a:r>
                      <a:endParaRPr lang="en-US" sz="2400" b="1" dirty="0"/>
                    </a:p>
                  </a:txBody>
                  <a:tcPr/>
                </a:tc>
                <a:tc>
                  <a:txBody>
                    <a:bodyPr/>
                    <a:lstStyle/>
                    <a:p>
                      <a:r>
                        <a:rPr lang="en-US" sz="2400" b="1" dirty="0"/>
                        <a:t>12</a:t>
                      </a:r>
                    </a:p>
                  </a:txBody>
                  <a:tcPr/>
                </a:tc>
                <a:tc>
                  <a:txBody>
                    <a:bodyPr/>
                    <a:lstStyle/>
                    <a:p>
                      <a:r>
                        <a:rPr lang="en-US" sz="2400" b="1" dirty="0" smtClean="0"/>
                        <a:t>10</a:t>
                      </a:r>
                      <a:endParaRPr lang="en-US" sz="2400" b="1" dirty="0"/>
                    </a:p>
                  </a:txBody>
                  <a:tcPr/>
                </a:tc>
                <a:tc>
                  <a:txBody>
                    <a:bodyPr/>
                    <a:lstStyle/>
                    <a:p>
                      <a:r>
                        <a:rPr lang="en-US" sz="2400" b="1" dirty="0">
                          <a:solidFill>
                            <a:srgbClr val="FF0000"/>
                          </a:solidFill>
                        </a:rPr>
                        <a:t>22</a:t>
                      </a:r>
                    </a:p>
                  </a:txBody>
                  <a:tcPr/>
                </a:tc>
                <a:tc>
                  <a:txBody>
                    <a:bodyPr/>
                    <a:lstStyle/>
                    <a:p>
                      <a:r>
                        <a:rPr lang="en-US" sz="2400" b="1" dirty="0">
                          <a:solidFill>
                            <a:srgbClr val="FF0000"/>
                          </a:solidFill>
                        </a:rPr>
                        <a:t>28</a:t>
                      </a:r>
                    </a:p>
                  </a:txBody>
                  <a:tcPr/>
                </a:tc>
                <a:tc>
                  <a:txBody>
                    <a:bodyPr/>
                    <a:lstStyle/>
                    <a:p>
                      <a:r>
                        <a:rPr lang="en-US" sz="2400" b="1" dirty="0"/>
                        <a:t>40</a:t>
                      </a:r>
                    </a:p>
                  </a:txBody>
                  <a:tcPr/>
                </a:tc>
                <a:tc>
                  <a:txBody>
                    <a:bodyPr/>
                    <a:lstStyle/>
                    <a:p>
                      <a:r>
                        <a:rPr lang="en-US" sz="2400" b="1" dirty="0"/>
                        <a:t>18</a:t>
                      </a:r>
                    </a:p>
                  </a:txBody>
                  <a:tcPr/>
                </a:tc>
                <a:tc>
                  <a:txBody>
                    <a:bodyPr/>
                    <a:lstStyle/>
                    <a:p>
                      <a:r>
                        <a:rPr lang="en-US" sz="2400" b="1" dirty="0"/>
                        <a:t>18</a:t>
                      </a:r>
                    </a:p>
                  </a:txBody>
                  <a:tcPr/>
                </a:tc>
                <a:extLst>
                  <a:ext uri="{0D108BD9-81ED-4DB2-BD59-A6C34878D82A}">
                    <a16:rowId xmlns:a16="http://schemas.microsoft.com/office/drawing/2014/main" xmlns="" val="10004"/>
                  </a:ext>
                </a:extLst>
              </a:tr>
              <a:tr h="504598">
                <a:tc>
                  <a:txBody>
                    <a:bodyPr/>
                    <a:lstStyle/>
                    <a:p>
                      <a:r>
                        <a:rPr lang="en-US" sz="2400" b="1" dirty="0" smtClean="0"/>
                        <a:t>3-4(E)</a:t>
                      </a:r>
                      <a:endParaRPr lang="en-US" sz="2400" b="1" dirty="0"/>
                    </a:p>
                  </a:txBody>
                  <a:tcPr/>
                </a:tc>
                <a:tc>
                  <a:txBody>
                    <a:bodyPr/>
                    <a:lstStyle/>
                    <a:p>
                      <a:r>
                        <a:rPr lang="en-US" sz="2400" b="1" dirty="0"/>
                        <a:t>6</a:t>
                      </a:r>
                    </a:p>
                  </a:txBody>
                  <a:tcPr/>
                </a:tc>
                <a:tc>
                  <a:txBody>
                    <a:bodyPr/>
                    <a:lstStyle/>
                    <a:p>
                      <a:r>
                        <a:rPr lang="en-US" sz="2400" b="1" dirty="0"/>
                        <a:t>12</a:t>
                      </a:r>
                    </a:p>
                  </a:txBody>
                  <a:tcPr/>
                </a:tc>
                <a:tc>
                  <a:txBody>
                    <a:bodyPr/>
                    <a:lstStyle/>
                    <a:p>
                      <a:r>
                        <a:rPr lang="en-US" sz="2400" b="1" dirty="0">
                          <a:solidFill>
                            <a:srgbClr val="FF0000"/>
                          </a:solidFill>
                        </a:rPr>
                        <a:t>18</a:t>
                      </a:r>
                    </a:p>
                  </a:txBody>
                  <a:tcPr/>
                </a:tc>
                <a:tc>
                  <a:txBody>
                    <a:bodyPr/>
                    <a:lstStyle/>
                    <a:p>
                      <a:r>
                        <a:rPr lang="en-US" sz="2400" b="1" dirty="0">
                          <a:solidFill>
                            <a:srgbClr val="FF0000"/>
                          </a:solidFill>
                        </a:rPr>
                        <a:t>12</a:t>
                      </a:r>
                    </a:p>
                  </a:txBody>
                  <a:tcPr/>
                </a:tc>
                <a:tc>
                  <a:txBody>
                    <a:bodyPr/>
                    <a:lstStyle/>
                    <a:p>
                      <a:r>
                        <a:rPr lang="en-US" sz="2400" b="1" dirty="0"/>
                        <a:t>18</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05"/>
                  </a:ext>
                </a:extLst>
              </a:tr>
              <a:tr h="504598">
                <a:tc>
                  <a:txBody>
                    <a:bodyPr/>
                    <a:lstStyle/>
                    <a:p>
                      <a:r>
                        <a:rPr lang="en-US" sz="2400" b="1" dirty="0" smtClean="0"/>
                        <a:t>3-6(F)</a:t>
                      </a:r>
                      <a:endParaRPr lang="en-US" sz="2400" b="1" dirty="0"/>
                    </a:p>
                  </a:txBody>
                  <a:tcPr/>
                </a:tc>
                <a:tc>
                  <a:txBody>
                    <a:bodyPr/>
                    <a:lstStyle/>
                    <a:p>
                      <a:r>
                        <a:rPr lang="en-US" sz="2400" b="1" dirty="0"/>
                        <a:t>5</a:t>
                      </a:r>
                    </a:p>
                  </a:txBody>
                  <a:tcPr/>
                </a:tc>
                <a:tc>
                  <a:txBody>
                    <a:bodyPr/>
                    <a:lstStyle/>
                    <a:p>
                      <a:r>
                        <a:rPr lang="en-US" sz="2400" b="1" dirty="0"/>
                        <a:t>12</a:t>
                      </a:r>
                    </a:p>
                  </a:txBody>
                  <a:tcPr/>
                </a:tc>
                <a:tc>
                  <a:txBody>
                    <a:bodyPr/>
                    <a:lstStyle/>
                    <a:p>
                      <a:r>
                        <a:rPr lang="en-US" sz="2400" b="1" dirty="0">
                          <a:solidFill>
                            <a:srgbClr val="FF0000"/>
                          </a:solidFill>
                        </a:rPr>
                        <a:t>17</a:t>
                      </a:r>
                    </a:p>
                  </a:txBody>
                  <a:tcPr/>
                </a:tc>
                <a:tc>
                  <a:txBody>
                    <a:bodyPr/>
                    <a:lstStyle/>
                    <a:p>
                      <a:r>
                        <a:rPr lang="en-US" sz="2400" b="1" dirty="0">
                          <a:solidFill>
                            <a:srgbClr val="FF0000"/>
                          </a:solidFill>
                        </a:rPr>
                        <a:t>29</a:t>
                      </a:r>
                    </a:p>
                  </a:txBody>
                  <a:tcPr/>
                </a:tc>
                <a:tc>
                  <a:txBody>
                    <a:bodyPr/>
                    <a:lstStyle/>
                    <a:p>
                      <a:r>
                        <a:rPr lang="en-US" sz="2400" b="1" dirty="0"/>
                        <a:t>34</a:t>
                      </a:r>
                    </a:p>
                  </a:txBody>
                  <a:tcPr/>
                </a:tc>
                <a:tc>
                  <a:txBody>
                    <a:bodyPr/>
                    <a:lstStyle/>
                    <a:p>
                      <a:r>
                        <a:rPr lang="en-US" sz="2400" b="1" dirty="0"/>
                        <a:t>17</a:t>
                      </a:r>
                    </a:p>
                  </a:txBody>
                  <a:tcPr/>
                </a:tc>
                <a:tc>
                  <a:txBody>
                    <a:bodyPr/>
                    <a:lstStyle/>
                    <a:p>
                      <a:r>
                        <a:rPr lang="en-US" sz="2400" b="1" dirty="0"/>
                        <a:t>17</a:t>
                      </a:r>
                    </a:p>
                  </a:txBody>
                  <a:tcPr/>
                </a:tc>
                <a:extLst>
                  <a:ext uri="{0D108BD9-81ED-4DB2-BD59-A6C34878D82A}">
                    <a16:rowId xmlns:a16="http://schemas.microsoft.com/office/drawing/2014/main" xmlns="" val="10006"/>
                  </a:ext>
                </a:extLst>
              </a:tr>
              <a:tr h="504598">
                <a:tc>
                  <a:txBody>
                    <a:bodyPr/>
                    <a:lstStyle/>
                    <a:p>
                      <a:r>
                        <a:rPr lang="en-US" sz="2400" b="1" dirty="0" smtClean="0"/>
                        <a:t>4-5(G)</a:t>
                      </a:r>
                      <a:endParaRPr lang="en-US" sz="2400" b="1" dirty="0"/>
                    </a:p>
                  </a:txBody>
                  <a:tcPr/>
                </a:tc>
                <a:tc>
                  <a:txBody>
                    <a:bodyPr/>
                    <a:lstStyle/>
                    <a:p>
                      <a:r>
                        <a:rPr lang="en-US" sz="2400" b="1" dirty="0"/>
                        <a:t>8</a:t>
                      </a:r>
                    </a:p>
                  </a:txBody>
                  <a:tcPr/>
                </a:tc>
                <a:tc>
                  <a:txBody>
                    <a:bodyPr/>
                    <a:lstStyle/>
                    <a:p>
                      <a:r>
                        <a:rPr lang="en-US" sz="2400" b="1" dirty="0"/>
                        <a:t>18</a:t>
                      </a:r>
                    </a:p>
                  </a:txBody>
                  <a:tcPr/>
                </a:tc>
                <a:tc>
                  <a:txBody>
                    <a:bodyPr/>
                    <a:lstStyle/>
                    <a:p>
                      <a:r>
                        <a:rPr lang="en-US" sz="2400" b="1" dirty="0">
                          <a:solidFill>
                            <a:srgbClr val="FF0000"/>
                          </a:solidFill>
                        </a:rPr>
                        <a:t>26</a:t>
                      </a:r>
                    </a:p>
                  </a:txBody>
                  <a:tcPr/>
                </a:tc>
                <a:tc>
                  <a:txBody>
                    <a:bodyPr/>
                    <a:lstStyle/>
                    <a:p>
                      <a:r>
                        <a:rPr lang="en-US" sz="2400" b="1" dirty="0">
                          <a:solidFill>
                            <a:srgbClr val="FF0000"/>
                          </a:solidFill>
                        </a:rPr>
                        <a:t>18</a:t>
                      </a:r>
                    </a:p>
                  </a:txBody>
                  <a:tcPr/>
                </a:tc>
                <a:tc>
                  <a:txBody>
                    <a:bodyPr/>
                    <a:lstStyle/>
                    <a:p>
                      <a:r>
                        <a:rPr lang="en-US" sz="2400" b="1" dirty="0"/>
                        <a:t>26</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07"/>
                  </a:ext>
                </a:extLst>
              </a:tr>
              <a:tr h="504598">
                <a:tc>
                  <a:txBody>
                    <a:bodyPr/>
                    <a:lstStyle/>
                    <a:p>
                      <a:r>
                        <a:rPr lang="en-US" sz="2400" b="1" dirty="0" smtClean="0"/>
                        <a:t>5-6(H)</a:t>
                      </a:r>
                      <a:endParaRPr lang="en-US" sz="2400" b="1" dirty="0"/>
                    </a:p>
                  </a:txBody>
                  <a:tcPr/>
                </a:tc>
                <a:tc>
                  <a:txBody>
                    <a:bodyPr/>
                    <a:lstStyle/>
                    <a:p>
                      <a:r>
                        <a:rPr lang="en-US" sz="2400" b="1" dirty="0"/>
                        <a:t>8</a:t>
                      </a:r>
                    </a:p>
                  </a:txBody>
                  <a:tcPr/>
                </a:tc>
                <a:tc>
                  <a:txBody>
                    <a:bodyPr/>
                    <a:lstStyle/>
                    <a:p>
                      <a:r>
                        <a:rPr lang="en-US" sz="2400" b="1" dirty="0"/>
                        <a:t>26</a:t>
                      </a:r>
                    </a:p>
                  </a:txBody>
                  <a:tcPr/>
                </a:tc>
                <a:tc>
                  <a:txBody>
                    <a:bodyPr/>
                    <a:lstStyle/>
                    <a:p>
                      <a:r>
                        <a:rPr lang="en-US" sz="2400" b="1" dirty="0">
                          <a:solidFill>
                            <a:srgbClr val="FF0000"/>
                          </a:solidFill>
                        </a:rPr>
                        <a:t>34</a:t>
                      </a:r>
                    </a:p>
                  </a:txBody>
                  <a:tcPr/>
                </a:tc>
                <a:tc>
                  <a:txBody>
                    <a:bodyPr/>
                    <a:lstStyle/>
                    <a:p>
                      <a:r>
                        <a:rPr lang="en-US" sz="2400" b="1" dirty="0">
                          <a:solidFill>
                            <a:srgbClr val="FF0000"/>
                          </a:solidFill>
                        </a:rPr>
                        <a:t>26</a:t>
                      </a:r>
                    </a:p>
                  </a:txBody>
                  <a:tcPr/>
                </a:tc>
                <a:tc>
                  <a:txBody>
                    <a:bodyPr/>
                    <a:lstStyle/>
                    <a:p>
                      <a:r>
                        <a:rPr lang="en-US" sz="2400" b="1" dirty="0"/>
                        <a:t>34</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08"/>
                  </a:ext>
                </a:extLst>
              </a:tr>
              <a:tr h="504598">
                <a:tc>
                  <a:txBody>
                    <a:bodyPr/>
                    <a:lstStyle/>
                    <a:p>
                      <a:r>
                        <a:rPr lang="en-US" sz="2400" b="1" dirty="0" smtClean="0"/>
                        <a:t>5-7(I)</a:t>
                      </a:r>
                      <a:endParaRPr lang="en-US" sz="2400" b="1" dirty="0"/>
                    </a:p>
                  </a:txBody>
                  <a:tcPr/>
                </a:tc>
                <a:tc>
                  <a:txBody>
                    <a:bodyPr/>
                    <a:lstStyle/>
                    <a:p>
                      <a:r>
                        <a:rPr lang="en-US" sz="2400" b="1" dirty="0" smtClean="0"/>
                        <a:t>10</a:t>
                      </a:r>
                      <a:endParaRPr lang="en-US" sz="2400" b="1" dirty="0"/>
                    </a:p>
                  </a:txBody>
                  <a:tcPr/>
                </a:tc>
                <a:tc>
                  <a:txBody>
                    <a:bodyPr/>
                    <a:lstStyle/>
                    <a:p>
                      <a:r>
                        <a:rPr lang="en-US" sz="2400" b="1" dirty="0"/>
                        <a:t>26</a:t>
                      </a:r>
                    </a:p>
                  </a:txBody>
                  <a:tcPr/>
                </a:tc>
                <a:tc>
                  <a:txBody>
                    <a:bodyPr/>
                    <a:lstStyle/>
                    <a:p>
                      <a:r>
                        <a:rPr lang="en-US" sz="2400" b="1" dirty="0">
                          <a:solidFill>
                            <a:srgbClr val="FF0000"/>
                          </a:solidFill>
                        </a:rPr>
                        <a:t>36</a:t>
                      </a:r>
                    </a:p>
                  </a:txBody>
                  <a:tcPr/>
                </a:tc>
                <a:tc>
                  <a:txBody>
                    <a:bodyPr/>
                    <a:lstStyle/>
                    <a:p>
                      <a:r>
                        <a:rPr lang="en-US" sz="2400" b="1" dirty="0">
                          <a:solidFill>
                            <a:srgbClr val="FF0000"/>
                          </a:solidFill>
                        </a:rPr>
                        <a:t>30</a:t>
                      </a:r>
                    </a:p>
                  </a:txBody>
                  <a:tcPr/>
                </a:tc>
                <a:tc>
                  <a:txBody>
                    <a:bodyPr/>
                    <a:lstStyle/>
                    <a:p>
                      <a:r>
                        <a:rPr lang="en-US" sz="2400" b="1" dirty="0"/>
                        <a:t>40</a:t>
                      </a:r>
                    </a:p>
                  </a:txBody>
                  <a:tcPr/>
                </a:tc>
                <a:tc>
                  <a:txBody>
                    <a:bodyPr/>
                    <a:lstStyle/>
                    <a:p>
                      <a:r>
                        <a:rPr lang="en-US" sz="2400" b="1" dirty="0"/>
                        <a:t>4</a:t>
                      </a:r>
                    </a:p>
                  </a:txBody>
                  <a:tcPr/>
                </a:tc>
                <a:tc>
                  <a:txBody>
                    <a:bodyPr/>
                    <a:lstStyle/>
                    <a:p>
                      <a:r>
                        <a:rPr lang="en-US" sz="2400" b="1" dirty="0"/>
                        <a:t>4</a:t>
                      </a:r>
                    </a:p>
                  </a:txBody>
                  <a:tcPr/>
                </a:tc>
                <a:extLst>
                  <a:ext uri="{0D108BD9-81ED-4DB2-BD59-A6C34878D82A}">
                    <a16:rowId xmlns:a16="http://schemas.microsoft.com/office/drawing/2014/main" xmlns="" val="10009"/>
                  </a:ext>
                </a:extLst>
              </a:tr>
              <a:tr h="504598">
                <a:tc>
                  <a:txBody>
                    <a:bodyPr/>
                    <a:lstStyle/>
                    <a:p>
                      <a:r>
                        <a:rPr lang="en-US" sz="2400" b="1" dirty="0" smtClean="0"/>
                        <a:t>6-7(J)</a:t>
                      </a:r>
                      <a:endParaRPr lang="en-US" sz="2400" b="1" dirty="0"/>
                    </a:p>
                  </a:txBody>
                  <a:tcPr/>
                </a:tc>
                <a:tc>
                  <a:txBody>
                    <a:bodyPr/>
                    <a:lstStyle/>
                    <a:p>
                      <a:r>
                        <a:rPr lang="en-US" sz="2400" b="1" dirty="0"/>
                        <a:t>6</a:t>
                      </a:r>
                    </a:p>
                  </a:txBody>
                  <a:tcPr/>
                </a:tc>
                <a:tc>
                  <a:txBody>
                    <a:bodyPr/>
                    <a:lstStyle/>
                    <a:p>
                      <a:r>
                        <a:rPr lang="en-US" sz="2400" b="1" dirty="0"/>
                        <a:t>34</a:t>
                      </a:r>
                    </a:p>
                  </a:txBody>
                  <a:tcPr/>
                </a:tc>
                <a:tc>
                  <a:txBody>
                    <a:bodyPr/>
                    <a:lstStyle/>
                    <a:p>
                      <a:r>
                        <a:rPr lang="en-US" sz="2400" b="1" dirty="0">
                          <a:solidFill>
                            <a:srgbClr val="FF0000"/>
                          </a:solidFill>
                        </a:rPr>
                        <a:t>40</a:t>
                      </a:r>
                    </a:p>
                  </a:txBody>
                  <a:tcPr/>
                </a:tc>
                <a:tc>
                  <a:txBody>
                    <a:bodyPr/>
                    <a:lstStyle/>
                    <a:p>
                      <a:r>
                        <a:rPr lang="en-US" sz="2400" b="1" dirty="0">
                          <a:solidFill>
                            <a:srgbClr val="FF0000"/>
                          </a:solidFill>
                        </a:rPr>
                        <a:t>34</a:t>
                      </a:r>
                    </a:p>
                  </a:txBody>
                  <a:tcPr/>
                </a:tc>
                <a:tc>
                  <a:txBody>
                    <a:bodyPr/>
                    <a:lstStyle/>
                    <a:p>
                      <a:r>
                        <a:rPr lang="en-US" sz="2400" b="1" dirty="0"/>
                        <a:t>40</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10"/>
                  </a:ext>
                </a:extLst>
              </a:tr>
              <a:tr h="504598">
                <a:tc>
                  <a:txBody>
                    <a:bodyPr/>
                    <a:lstStyle/>
                    <a:p>
                      <a:r>
                        <a:rPr lang="en-US" sz="2400" b="1" dirty="0" smtClean="0"/>
                        <a:t>7-8(K)</a:t>
                      </a:r>
                      <a:endParaRPr lang="en-US" sz="2400" b="1" dirty="0"/>
                    </a:p>
                  </a:txBody>
                  <a:tcPr/>
                </a:tc>
                <a:tc>
                  <a:txBody>
                    <a:bodyPr/>
                    <a:lstStyle/>
                    <a:p>
                      <a:r>
                        <a:rPr lang="en-US" sz="2400" b="1" dirty="0"/>
                        <a:t>12</a:t>
                      </a:r>
                    </a:p>
                  </a:txBody>
                  <a:tcPr/>
                </a:tc>
                <a:tc>
                  <a:txBody>
                    <a:bodyPr/>
                    <a:lstStyle/>
                    <a:p>
                      <a:r>
                        <a:rPr lang="en-US" sz="2400" b="1" dirty="0"/>
                        <a:t>40</a:t>
                      </a:r>
                    </a:p>
                  </a:txBody>
                  <a:tcPr/>
                </a:tc>
                <a:tc>
                  <a:txBody>
                    <a:bodyPr/>
                    <a:lstStyle/>
                    <a:p>
                      <a:r>
                        <a:rPr lang="en-US" sz="2400" b="1" dirty="0">
                          <a:solidFill>
                            <a:srgbClr val="FF0000"/>
                          </a:solidFill>
                        </a:rPr>
                        <a:t>52</a:t>
                      </a:r>
                    </a:p>
                  </a:txBody>
                  <a:tcPr/>
                </a:tc>
                <a:tc>
                  <a:txBody>
                    <a:bodyPr/>
                    <a:lstStyle/>
                    <a:p>
                      <a:r>
                        <a:rPr lang="en-US" sz="2400" b="1" dirty="0">
                          <a:solidFill>
                            <a:srgbClr val="FF0000"/>
                          </a:solidFill>
                        </a:rPr>
                        <a:t>40</a:t>
                      </a:r>
                    </a:p>
                  </a:txBody>
                  <a:tcPr/>
                </a:tc>
                <a:tc>
                  <a:txBody>
                    <a:bodyPr/>
                    <a:lstStyle/>
                    <a:p>
                      <a:r>
                        <a:rPr lang="en-US" sz="2400" b="1" dirty="0"/>
                        <a:t>52</a:t>
                      </a:r>
                    </a:p>
                  </a:txBody>
                  <a:tcPr/>
                </a:tc>
                <a:tc>
                  <a:txBody>
                    <a:bodyPr/>
                    <a:lstStyle/>
                    <a:p>
                      <a:r>
                        <a:rPr lang="en-US" sz="2400" b="1" dirty="0"/>
                        <a:t>0</a:t>
                      </a:r>
                    </a:p>
                  </a:txBody>
                  <a:tcPr/>
                </a:tc>
                <a:tc>
                  <a:txBody>
                    <a:bodyPr/>
                    <a:lstStyle/>
                    <a:p>
                      <a:r>
                        <a:rPr lang="en-US" sz="2400" b="1" dirty="0"/>
                        <a:t>0</a:t>
                      </a:r>
                    </a:p>
                  </a:txBody>
                  <a:tcPr/>
                </a:tc>
                <a:extLst>
                  <a:ext uri="{0D108BD9-81ED-4DB2-BD59-A6C34878D82A}">
                    <a16:rowId xmlns:a16="http://schemas.microsoft.com/office/drawing/2014/main" xmlns="" val="10011"/>
                  </a:ext>
                </a:extLst>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r>
              <a:rPr lang="en-US" dirty="0"/>
              <a:t>0</a:t>
            </a:r>
            <a:fld id="{DF497CB8-17BE-46B6-A35C-B9B4461CB369}" type="slidenum">
              <a:rPr lang="en-US" smtClean="0"/>
              <a:pPr/>
              <a:t>69</a:t>
            </a:fld>
            <a:endParaRPr lang="en-US" dirty="0"/>
          </a:p>
        </p:txBody>
      </p:sp>
      <p:sp>
        <p:nvSpPr>
          <p:cNvPr id="6" name="Oval 5"/>
          <p:cNvSpPr/>
          <p:nvPr/>
        </p:nvSpPr>
        <p:spPr>
          <a:xfrm>
            <a:off x="3810000" y="22860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800600" y="13716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810000" y="28956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3810000" y="38862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810000" y="3378843"/>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8325547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13037" y="871728"/>
            <a:ext cx="11778963" cy="5650992"/>
          </a:xfrm>
          <a:prstGeom prst="rect">
            <a:avLst/>
          </a:prstGeom>
        </p:spPr>
      </p:pic>
    </p:spTree>
    <p:extLst>
      <p:ext uri="{BB962C8B-B14F-4D97-AF65-F5344CB8AC3E}">
        <p14:creationId xmlns:p14="http://schemas.microsoft.com/office/powerpoint/2010/main" xmlns="" val="6110506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20219161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 y="326136"/>
            <a:ext cx="10058400" cy="1609344"/>
          </a:xfrm>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25340" y="326136"/>
            <a:ext cx="11313091" cy="5944949"/>
          </a:xfrm>
          <a:prstGeom prst="rect">
            <a:avLst/>
          </a:prstGeom>
        </p:spPr>
      </p:pic>
    </p:spTree>
    <p:extLst>
      <p:ext uri="{BB962C8B-B14F-4D97-AF65-F5344CB8AC3E}">
        <p14:creationId xmlns:p14="http://schemas.microsoft.com/office/powerpoint/2010/main" xmlns="" val="3799021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Definition</a:t>
            </a:r>
          </a:p>
        </p:txBody>
      </p:sp>
      <p:sp>
        <p:nvSpPr>
          <p:cNvPr id="3" name="Content Placeholder 2"/>
          <p:cNvSpPr>
            <a:spLocks noGrp="1"/>
          </p:cNvSpPr>
          <p:nvPr>
            <p:ph idx="1"/>
          </p:nvPr>
        </p:nvSpPr>
        <p:spPr/>
        <p:txBody>
          <a:bodyPr>
            <a:normAutofit/>
          </a:bodyPr>
          <a:lstStyle/>
          <a:p>
            <a:pPr algn="just"/>
            <a:r>
              <a:rPr lang="en-US" sz="2800" dirty="0"/>
              <a:t>An </a:t>
            </a:r>
            <a:r>
              <a:rPr lang="en-US" sz="2800" b="1" dirty="0"/>
              <a:t>activity</a:t>
            </a:r>
            <a:r>
              <a:rPr lang="en-US" sz="2800" dirty="0"/>
              <a:t> or </a:t>
            </a:r>
            <a:r>
              <a:rPr lang="en-US" sz="2800" b="1" dirty="0"/>
              <a:t>task</a:t>
            </a:r>
            <a:r>
              <a:rPr lang="en-US" sz="2800" dirty="0"/>
              <a:t> is an element of work normally found on the WBS that has an expected duration, a cost, and resource requirements.</a:t>
            </a:r>
          </a:p>
          <a:p>
            <a:pPr lvl="1" algn="just"/>
            <a:r>
              <a:rPr lang="en-US" sz="2800" dirty="0" smtClean="0"/>
              <a:t>The </a:t>
            </a:r>
            <a:r>
              <a:rPr lang="en-US" sz="2800" dirty="0"/>
              <a:t>project charter includes start and end dates and budget information.</a:t>
            </a:r>
          </a:p>
          <a:p>
            <a:pPr lvl="1" algn="just"/>
            <a:r>
              <a:rPr lang="en-US" sz="2800" dirty="0"/>
              <a:t>The scope statement and WBS help define what will be done</a:t>
            </a:r>
            <a:r>
              <a:rPr lang="en-US" sz="2800" dirty="0" smtClean="0"/>
              <a:t>.</a:t>
            </a:r>
            <a:endParaRPr lang="en-US" sz="2800" dirty="0"/>
          </a:p>
        </p:txBody>
      </p:sp>
    </p:spTree>
    <p:extLst>
      <p:ext uri="{BB962C8B-B14F-4D97-AF65-F5344CB8AC3E}">
        <p14:creationId xmlns:p14="http://schemas.microsoft.com/office/powerpoint/2010/main" xmlns="" val="3568849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2534</TotalTime>
  <Words>2978</Words>
  <Application>Microsoft Office PowerPoint</Application>
  <PresentationFormat>Custom</PresentationFormat>
  <Paragraphs>612</Paragraphs>
  <Slides>70</Slides>
  <Notes>14</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Wood Type</vt:lpstr>
      <vt:lpstr>      Activity Planning       </vt:lpstr>
      <vt:lpstr>Project Time Management</vt:lpstr>
      <vt:lpstr>Importance of Project Schedules</vt:lpstr>
      <vt:lpstr>Activity planning</vt:lpstr>
      <vt:lpstr>Objectives of activity planning.</vt:lpstr>
      <vt:lpstr>Slide 6</vt:lpstr>
      <vt:lpstr>Slide 7</vt:lpstr>
      <vt:lpstr>Slide 8</vt:lpstr>
      <vt:lpstr>Activity Definition</vt:lpstr>
      <vt:lpstr>Slide 10</vt:lpstr>
      <vt:lpstr>Activity Attributes</vt:lpstr>
      <vt:lpstr>Slide 12</vt:lpstr>
      <vt:lpstr>Identifying Activities</vt:lpstr>
      <vt:lpstr>The Activity Based Approach</vt:lpstr>
      <vt:lpstr>The Product Based Approach</vt:lpstr>
      <vt:lpstr>Slide 16</vt:lpstr>
      <vt:lpstr>The Hybrid Approach </vt:lpstr>
      <vt:lpstr>Slide 18</vt:lpstr>
      <vt:lpstr>Network Diagram</vt:lpstr>
      <vt:lpstr>Activity Sequencing</vt:lpstr>
      <vt:lpstr>Arrow Diagramming Method (ADM)</vt:lpstr>
      <vt:lpstr>Sample Activity-on-Arrow (AOA) Network Diagram for Project X</vt:lpstr>
      <vt:lpstr>Task Dependency Types</vt:lpstr>
      <vt:lpstr>Precedence Diagramming Method (PDM)</vt:lpstr>
      <vt:lpstr>Sample PDM (Precedence Diagramming Method) Network Diagram</vt:lpstr>
      <vt:lpstr>Activity Resource Estimating</vt:lpstr>
      <vt:lpstr>Activity Duration Estimating</vt:lpstr>
      <vt:lpstr>Multi(Three) Point Estimating</vt:lpstr>
      <vt:lpstr>Reserve Time</vt:lpstr>
      <vt:lpstr>Schedule Development</vt:lpstr>
      <vt:lpstr>Schedule Development(contd.)</vt:lpstr>
      <vt:lpstr>Critical Path Method (CPM)</vt:lpstr>
      <vt:lpstr>Calculating the Critical Path</vt:lpstr>
      <vt:lpstr>Figure 6-8. Determining the Critical Path for Project X</vt:lpstr>
      <vt:lpstr>How to Find the Critical Path</vt:lpstr>
      <vt:lpstr>Activity Labelling </vt:lpstr>
      <vt:lpstr>The Forward Pass Rule </vt:lpstr>
      <vt:lpstr>The Backward Pass Rule</vt:lpstr>
      <vt:lpstr>example!!!!!!</vt:lpstr>
      <vt:lpstr>Slide 40</vt:lpstr>
      <vt:lpstr>Slide 41</vt:lpstr>
      <vt:lpstr>Identifying the critical path </vt:lpstr>
      <vt:lpstr>Identifying the critical path </vt:lpstr>
      <vt:lpstr>Critical Path Method: An Example</vt:lpstr>
      <vt:lpstr>Using Critical Path Analysis to Make Schedule Trade-offs</vt:lpstr>
      <vt:lpstr>Slide 46</vt:lpstr>
      <vt:lpstr>AON- Find the cp, tf and ff</vt:lpstr>
      <vt:lpstr>Dummy Activities</vt:lpstr>
      <vt:lpstr>Slide 49</vt:lpstr>
      <vt:lpstr>Slide 50</vt:lpstr>
      <vt:lpstr>Slide 51</vt:lpstr>
      <vt:lpstr>Lags and Leads</vt:lpstr>
      <vt:lpstr>Lags</vt:lpstr>
      <vt:lpstr>Leads</vt:lpstr>
      <vt:lpstr>Gantt charts</vt:lpstr>
      <vt:lpstr>Figure . Gantt Chart for Project X</vt:lpstr>
      <vt:lpstr>Adding Milestones to Gantt Charts</vt:lpstr>
      <vt:lpstr>Program Evaluation Review Technique (PERT)</vt:lpstr>
      <vt:lpstr>PERT</vt:lpstr>
      <vt:lpstr>Example</vt:lpstr>
      <vt:lpstr>Expected time</vt:lpstr>
      <vt:lpstr>Slide 62</vt:lpstr>
      <vt:lpstr>The Expected Time</vt:lpstr>
      <vt:lpstr>Critical Path Method: An Example</vt:lpstr>
      <vt:lpstr>Network Table</vt:lpstr>
      <vt:lpstr>Network Table</vt:lpstr>
      <vt:lpstr>Network Table</vt:lpstr>
      <vt:lpstr>Network Table</vt:lpstr>
      <vt:lpstr>Network Table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Evaluation &amp; Estimation</dc:title>
  <dc:creator>Aashish Bhandari</dc:creator>
  <cp:lastModifiedBy>user</cp:lastModifiedBy>
  <cp:revision>73</cp:revision>
  <dcterms:created xsi:type="dcterms:W3CDTF">2019-03-14T09:11:56Z</dcterms:created>
  <dcterms:modified xsi:type="dcterms:W3CDTF">2021-11-26T01:23:07Z</dcterms:modified>
</cp:coreProperties>
</file>